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4"/>
  </p:sldMasterIdLst>
  <p:notesMasterIdLst>
    <p:notesMasterId r:id="rId73"/>
  </p:notesMasterIdLst>
  <p:sldIdLst>
    <p:sldId id="306" r:id="rId5"/>
    <p:sldId id="312" r:id="rId6"/>
    <p:sldId id="356" r:id="rId7"/>
    <p:sldId id="381" r:id="rId8"/>
    <p:sldId id="344" r:id="rId9"/>
    <p:sldId id="358" r:id="rId10"/>
    <p:sldId id="410" r:id="rId11"/>
    <p:sldId id="411" r:id="rId12"/>
    <p:sldId id="343" r:id="rId13"/>
    <p:sldId id="413" r:id="rId14"/>
    <p:sldId id="406" r:id="rId15"/>
    <p:sldId id="407" r:id="rId16"/>
    <p:sldId id="408" r:id="rId17"/>
    <p:sldId id="357" r:id="rId18"/>
    <p:sldId id="383" r:id="rId19"/>
    <p:sldId id="308" r:id="rId20"/>
    <p:sldId id="309" r:id="rId21"/>
    <p:sldId id="384" r:id="rId22"/>
    <p:sldId id="319" r:id="rId23"/>
    <p:sldId id="314" r:id="rId24"/>
    <p:sldId id="385" r:id="rId25"/>
    <p:sldId id="386" r:id="rId26"/>
    <p:sldId id="414" r:id="rId27"/>
    <p:sldId id="415" r:id="rId28"/>
    <p:sldId id="363" r:id="rId29"/>
    <p:sldId id="316" r:id="rId30"/>
    <p:sldId id="390" r:id="rId31"/>
    <p:sldId id="393" r:id="rId32"/>
    <p:sldId id="394" r:id="rId33"/>
    <p:sldId id="395" r:id="rId34"/>
    <p:sldId id="396" r:id="rId35"/>
    <p:sldId id="397" r:id="rId36"/>
    <p:sldId id="364" r:id="rId37"/>
    <p:sldId id="315" r:id="rId38"/>
    <p:sldId id="389" r:id="rId39"/>
    <p:sldId id="399" r:id="rId40"/>
    <p:sldId id="400" r:id="rId41"/>
    <p:sldId id="401" r:id="rId42"/>
    <p:sldId id="403" r:id="rId43"/>
    <p:sldId id="404" r:id="rId44"/>
    <p:sldId id="416" r:id="rId45"/>
    <p:sldId id="391" r:id="rId46"/>
    <p:sldId id="322" r:id="rId47"/>
    <p:sldId id="398" r:id="rId48"/>
    <p:sldId id="392" r:id="rId49"/>
    <p:sldId id="321" r:id="rId50"/>
    <p:sldId id="365" r:id="rId51"/>
    <p:sldId id="387" r:id="rId52"/>
    <p:sldId id="388" r:id="rId53"/>
    <p:sldId id="347" r:id="rId54"/>
    <p:sldId id="417" r:id="rId55"/>
    <p:sldId id="418" r:id="rId56"/>
    <p:sldId id="419" r:id="rId57"/>
    <p:sldId id="420" r:id="rId58"/>
    <p:sldId id="421" r:id="rId59"/>
    <p:sldId id="422" r:id="rId60"/>
    <p:sldId id="423" r:id="rId61"/>
    <p:sldId id="424" r:id="rId62"/>
    <p:sldId id="425" r:id="rId63"/>
    <p:sldId id="426" r:id="rId64"/>
    <p:sldId id="427" r:id="rId65"/>
    <p:sldId id="428" r:id="rId66"/>
    <p:sldId id="429" r:id="rId67"/>
    <p:sldId id="430" r:id="rId68"/>
    <p:sldId id="349" r:id="rId69"/>
    <p:sldId id="431" r:id="rId70"/>
    <p:sldId id="432" r:id="rId71"/>
    <p:sldId id="43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4967" autoAdjust="0"/>
  </p:normalViewPr>
  <p:slideViewPr>
    <p:cSldViewPr snapToGrid="0">
      <p:cViewPr varScale="1">
        <p:scale>
          <a:sx n="81" d="100"/>
          <a:sy n="81" d="100"/>
        </p:scale>
        <p:origin x="44" y="108"/>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4/10/2025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43707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A0D7-271E-2A8B-B8C1-5E90455AC8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0A1449-09E8-1E16-2BE8-D602F8BBD8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0E4ACA-D378-0A56-F66C-1293EF2526F5}"/>
              </a:ext>
            </a:extLst>
          </p:cNvPr>
          <p:cNvSpPr>
            <a:spLocks noGrp="1"/>
          </p:cNvSpPr>
          <p:nvPr>
            <p:ph type="dt" sz="half" idx="10"/>
          </p:nvPr>
        </p:nvSpPr>
        <p:spPr/>
        <p:txBody>
          <a:bodyPr/>
          <a:lstStyle/>
          <a:p>
            <a:fld id="{79ECD11A-ABD0-43B3-9044-AB38C6BD497E}" type="datetimeFigureOut">
              <a:rPr lang="en-GB" smtClean="0"/>
              <a:t>10/04/2025</a:t>
            </a:fld>
            <a:endParaRPr lang="en-GB"/>
          </a:p>
        </p:txBody>
      </p:sp>
      <p:sp>
        <p:nvSpPr>
          <p:cNvPr id="5" name="Footer Placeholder 4">
            <a:extLst>
              <a:ext uri="{FF2B5EF4-FFF2-40B4-BE49-F238E27FC236}">
                <a16:creationId xmlns:a16="http://schemas.microsoft.com/office/drawing/2014/main" id="{7607A0DF-A94F-A934-CE6E-9A8A61F9FF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8A328F-E804-64F3-20A3-8BD046828E28}"/>
              </a:ext>
            </a:extLst>
          </p:cNvPr>
          <p:cNvSpPr>
            <a:spLocks noGrp="1"/>
          </p:cNvSpPr>
          <p:nvPr>
            <p:ph type="sldNum" sz="quarter" idx="12"/>
          </p:nvPr>
        </p:nvSpPr>
        <p:spPr/>
        <p:txBody>
          <a:bodyPr/>
          <a:lstStyle/>
          <a:p>
            <a:fld id="{0BB49E1D-6B36-4A5E-8853-ADADB5B355A0}" type="slidenum">
              <a:rPr lang="en-GB" smtClean="0"/>
              <a:t>‹#›</a:t>
            </a:fld>
            <a:endParaRPr lang="en-GB"/>
          </a:p>
        </p:txBody>
      </p:sp>
    </p:spTree>
    <p:extLst>
      <p:ext uri="{BB962C8B-B14F-4D97-AF65-F5344CB8AC3E}">
        <p14:creationId xmlns:p14="http://schemas.microsoft.com/office/powerpoint/2010/main" val="4093261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CF6A9-1598-AE46-841F-06719CC975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C9134D-D932-AB0E-C198-F8A85D5B8E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406676-FEDB-6C0C-C64D-0E8B7EC91F71}"/>
              </a:ext>
            </a:extLst>
          </p:cNvPr>
          <p:cNvSpPr>
            <a:spLocks noGrp="1"/>
          </p:cNvSpPr>
          <p:nvPr>
            <p:ph type="dt" sz="half" idx="10"/>
          </p:nvPr>
        </p:nvSpPr>
        <p:spPr/>
        <p:txBody>
          <a:bodyPr/>
          <a:lstStyle/>
          <a:p>
            <a:r>
              <a:rPr lang="en-US"/>
              <a:t>9/3/20XX</a:t>
            </a:r>
            <a:endParaRPr lang="en-US" dirty="0"/>
          </a:p>
        </p:txBody>
      </p:sp>
      <p:sp>
        <p:nvSpPr>
          <p:cNvPr id="5" name="Footer Placeholder 4">
            <a:extLst>
              <a:ext uri="{FF2B5EF4-FFF2-40B4-BE49-F238E27FC236}">
                <a16:creationId xmlns:a16="http://schemas.microsoft.com/office/drawing/2014/main" id="{C0BA5A2D-3ADA-EDFE-F30F-2F3F019E124A}"/>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9FDD58A-2022-257F-8362-409915F637AE}"/>
              </a:ext>
            </a:extLst>
          </p:cNvPr>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7175326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0FE0A1-DD4D-D203-671D-A77BC3E644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C99D3-B121-4914-7456-F281A12FBB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96D9B6-FBB7-E4C4-CDFC-F97ED5D747AD}"/>
              </a:ext>
            </a:extLst>
          </p:cNvPr>
          <p:cNvSpPr>
            <a:spLocks noGrp="1"/>
          </p:cNvSpPr>
          <p:nvPr>
            <p:ph type="dt" sz="half" idx="10"/>
          </p:nvPr>
        </p:nvSpPr>
        <p:spPr/>
        <p:txBody>
          <a:bodyPr/>
          <a:lstStyle/>
          <a:p>
            <a:r>
              <a:rPr lang="en-US"/>
              <a:t>9/3/20XX</a:t>
            </a:r>
            <a:endParaRPr lang="en-US" dirty="0"/>
          </a:p>
        </p:txBody>
      </p:sp>
      <p:sp>
        <p:nvSpPr>
          <p:cNvPr id="5" name="Footer Placeholder 4">
            <a:extLst>
              <a:ext uri="{FF2B5EF4-FFF2-40B4-BE49-F238E27FC236}">
                <a16:creationId xmlns:a16="http://schemas.microsoft.com/office/drawing/2014/main" id="{1C5855E4-A763-B17F-AFE3-2EEE6F23D739}"/>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97125297-AC6B-0BD8-887B-399CE8E7F871}"/>
              </a:ext>
            </a:extLst>
          </p:cNvPr>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74849475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580063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724928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6145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143B-09D2-4414-2D69-D88D0D33C6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8105A0-FDDE-915A-F9AB-CEF272A431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318246-2FF5-00E1-28E4-DDDBA5039566}"/>
              </a:ext>
            </a:extLst>
          </p:cNvPr>
          <p:cNvSpPr>
            <a:spLocks noGrp="1"/>
          </p:cNvSpPr>
          <p:nvPr>
            <p:ph type="dt" sz="half" idx="10"/>
          </p:nvPr>
        </p:nvSpPr>
        <p:spPr/>
        <p:txBody>
          <a:bodyPr/>
          <a:lstStyle/>
          <a:p>
            <a:fld id="{79ECD11A-ABD0-43B3-9044-AB38C6BD497E}" type="datetimeFigureOut">
              <a:rPr lang="en-GB" smtClean="0"/>
              <a:t>10/04/2025</a:t>
            </a:fld>
            <a:endParaRPr lang="en-GB"/>
          </a:p>
        </p:txBody>
      </p:sp>
      <p:sp>
        <p:nvSpPr>
          <p:cNvPr id="5" name="Footer Placeholder 4">
            <a:extLst>
              <a:ext uri="{FF2B5EF4-FFF2-40B4-BE49-F238E27FC236}">
                <a16:creationId xmlns:a16="http://schemas.microsoft.com/office/drawing/2014/main" id="{CF1AF125-918F-479A-C5BD-59DBDCB6D8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00111-8822-0B0E-29D4-223D560AE53C}"/>
              </a:ext>
            </a:extLst>
          </p:cNvPr>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53690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6E2F-92D9-CEFA-3D8F-24F8C345F8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ACB4C-F865-B4A0-4124-ADE78DF935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92CF3D-7758-D482-6522-27DECA91ED2E}"/>
              </a:ext>
            </a:extLst>
          </p:cNvPr>
          <p:cNvSpPr>
            <a:spLocks noGrp="1"/>
          </p:cNvSpPr>
          <p:nvPr>
            <p:ph type="dt" sz="half" idx="10"/>
          </p:nvPr>
        </p:nvSpPr>
        <p:spPr/>
        <p:txBody>
          <a:bodyPr/>
          <a:lstStyle/>
          <a:p>
            <a:fld id="{79ECD11A-ABD0-43B3-9044-AB38C6BD497E}" type="datetimeFigureOut">
              <a:rPr lang="en-GB" smtClean="0"/>
              <a:t>10/04/2025</a:t>
            </a:fld>
            <a:endParaRPr lang="en-GB"/>
          </a:p>
        </p:txBody>
      </p:sp>
      <p:sp>
        <p:nvSpPr>
          <p:cNvPr id="5" name="Footer Placeholder 4">
            <a:extLst>
              <a:ext uri="{FF2B5EF4-FFF2-40B4-BE49-F238E27FC236}">
                <a16:creationId xmlns:a16="http://schemas.microsoft.com/office/drawing/2014/main" id="{116B6E3A-7B33-73D2-838B-13CC3F3B0F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F96EED-F93A-5123-CBE6-F8951A9FDCB0}"/>
              </a:ext>
            </a:extLst>
          </p:cNvPr>
          <p:cNvSpPr>
            <a:spLocks noGrp="1"/>
          </p:cNvSpPr>
          <p:nvPr>
            <p:ph type="sldNum" sz="quarter" idx="12"/>
          </p:nvPr>
        </p:nvSpPr>
        <p:spPr/>
        <p:txBody>
          <a:bodyPr/>
          <a:lstStyle/>
          <a:p>
            <a:fld id="{0BB49E1D-6B36-4A5E-8853-ADADB5B355A0}" type="slidenum">
              <a:rPr lang="en-GB" smtClean="0"/>
              <a:t>‹#›</a:t>
            </a:fld>
            <a:endParaRPr lang="en-GB"/>
          </a:p>
        </p:txBody>
      </p:sp>
      <p:sp>
        <p:nvSpPr>
          <p:cNvPr id="7" name="Graphic 12">
            <a:extLst>
              <a:ext uri="{FF2B5EF4-FFF2-40B4-BE49-F238E27FC236}">
                <a16:creationId xmlns:a16="http://schemas.microsoft.com/office/drawing/2014/main" id="{A5E0657C-21B1-A28E-3BEA-025A9626B9F3}"/>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8" name="Graphic 13">
            <a:extLst>
              <a:ext uri="{FF2B5EF4-FFF2-40B4-BE49-F238E27FC236}">
                <a16:creationId xmlns:a16="http://schemas.microsoft.com/office/drawing/2014/main" id="{D4C4DF8E-66EE-CCA9-5D05-D2EC663F224B}"/>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9" name="Graphic 15">
            <a:extLst>
              <a:ext uri="{FF2B5EF4-FFF2-40B4-BE49-F238E27FC236}">
                <a16:creationId xmlns:a16="http://schemas.microsoft.com/office/drawing/2014/main" id="{44B296DD-1FED-CA01-01D4-8AFCE38B80DD}"/>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0" name="Graphic 22">
            <a:extLst>
              <a:ext uri="{FF2B5EF4-FFF2-40B4-BE49-F238E27FC236}">
                <a16:creationId xmlns:a16="http://schemas.microsoft.com/office/drawing/2014/main" id="{F778A074-0632-CEBA-E5DF-A4276161E7A9}"/>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DD661CE6-59D6-917F-1048-CC3EA479FDDD}"/>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2" name="Graphic 23">
            <a:extLst>
              <a:ext uri="{FF2B5EF4-FFF2-40B4-BE49-F238E27FC236}">
                <a16:creationId xmlns:a16="http://schemas.microsoft.com/office/drawing/2014/main" id="{8A228ACC-1E46-7066-DF4F-D9EBC530B5B6}"/>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80864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D0EC-7014-4C0D-CAD0-F96D6954E0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2C4DFC-3513-058C-E677-D2BF4E4B7D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232653-93EE-85FD-48BD-9704160764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9FD736-86EC-DF88-A782-81A8D8797D7B}"/>
              </a:ext>
            </a:extLst>
          </p:cNvPr>
          <p:cNvSpPr>
            <a:spLocks noGrp="1"/>
          </p:cNvSpPr>
          <p:nvPr>
            <p:ph type="dt" sz="half" idx="10"/>
          </p:nvPr>
        </p:nvSpPr>
        <p:spPr/>
        <p:txBody>
          <a:bodyPr/>
          <a:lstStyle/>
          <a:p>
            <a:fld id="{79ECD11A-ABD0-43B3-9044-AB38C6BD497E}" type="datetimeFigureOut">
              <a:rPr lang="en-GB" smtClean="0"/>
              <a:t>10/04/2025</a:t>
            </a:fld>
            <a:endParaRPr lang="en-GB"/>
          </a:p>
        </p:txBody>
      </p:sp>
      <p:sp>
        <p:nvSpPr>
          <p:cNvPr id="6" name="Footer Placeholder 5">
            <a:extLst>
              <a:ext uri="{FF2B5EF4-FFF2-40B4-BE49-F238E27FC236}">
                <a16:creationId xmlns:a16="http://schemas.microsoft.com/office/drawing/2014/main" id="{B383DA88-4525-A5E9-E2D3-D04103E685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F38265-337E-E482-62A4-7C9DB9511329}"/>
              </a:ext>
            </a:extLst>
          </p:cNvPr>
          <p:cNvSpPr>
            <a:spLocks noGrp="1"/>
          </p:cNvSpPr>
          <p:nvPr>
            <p:ph type="sldNum" sz="quarter" idx="12"/>
          </p:nvPr>
        </p:nvSpPr>
        <p:spPr/>
        <p:txBody>
          <a:bodyPr/>
          <a:lstStyle/>
          <a:p>
            <a:fld id="{0BB49E1D-6B36-4A5E-8853-ADADB5B355A0}" type="slidenum">
              <a:rPr lang="en-GB" smtClean="0"/>
              <a:t>‹#›</a:t>
            </a:fld>
            <a:endParaRPr lang="en-GB"/>
          </a:p>
        </p:txBody>
      </p:sp>
      <p:sp>
        <p:nvSpPr>
          <p:cNvPr id="8" name="Graphic 15">
            <a:extLst>
              <a:ext uri="{FF2B5EF4-FFF2-40B4-BE49-F238E27FC236}">
                <a16:creationId xmlns:a16="http://schemas.microsoft.com/office/drawing/2014/main" id="{9BBA715B-65FC-945D-EFB3-AF10FEC77ED6}"/>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9" name="Graphic 16">
            <a:extLst>
              <a:ext uri="{FF2B5EF4-FFF2-40B4-BE49-F238E27FC236}">
                <a16:creationId xmlns:a16="http://schemas.microsoft.com/office/drawing/2014/main" id="{7A1090ED-6063-8E39-7EC9-5F222B46F24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0" name="Graphic 14">
            <a:extLst>
              <a:ext uri="{FF2B5EF4-FFF2-40B4-BE49-F238E27FC236}">
                <a16:creationId xmlns:a16="http://schemas.microsoft.com/office/drawing/2014/main" id="{7F9AD567-3A88-2A4F-C8C4-CA41CE9D2004}"/>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230256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A18C-B149-642A-7855-9405FAC6B8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94B9FC-1B6C-FA09-D5F5-7A053E35AB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4D7AA4-DF06-012A-5875-E33914044E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6C411C-CD83-AD7C-E2DF-307C216ECC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60D58F-8734-77A2-FE17-B3233515B2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9BA263-40FC-A569-1235-3288D469D10F}"/>
              </a:ext>
            </a:extLst>
          </p:cNvPr>
          <p:cNvSpPr>
            <a:spLocks noGrp="1"/>
          </p:cNvSpPr>
          <p:nvPr>
            <p:ph type="dt" sz="half" idx="10"/>
          </p:nvPr>
        </p:nvSpPr>
        <p:spPr/>
        <p:txBody>
          <a:bodyPr/>
          <a:lstStyle/>
          <a:p>
            <a:fld id="{79ECD11A-ABD0-43B3-9044-AB38C6BD497E}" type="datetimeFigureOut">
              <a:rPr lang="en-GB" smtClean="0"/>
              <a:t>10/04/2025</a:t>
            </a:fld>
            <a:endParaRPr lang="en-GB"/>
          </a:p>
        </p:txBody>
      </p:sp>
      <p:sp>
        <p:nvSpPr>
          <p:cNvPr id="8" name="Footer Placeholder 7">
            <a:extLst>
              <a:ext uri="{FF2B5EF4-FFF2-40B4-BE49-F238E27FC236}">
                <a16:creationId xmlns:a16="http://schemas.microsoft.com/office/drawing/2014/main" id="{AE00AE39-6B23-9009-000D-E8D1CFFD64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085209-863C-BE43-3C68-97530F8D8F25}"/>
              </a:ext>
            </a:extLst>
          </p:cNvPr>
          <p:cNvSpPr>
            <a:spLocks noGrp="1"/>
          </p:cNvSpPr>
          <p:nvPr>
            <p:ph type="sldNum" sz="quarter" idx="12"/>
          </p:nvPr>
        </p:nvSpPr>
        <p:spPr/>
        <p:txBody>
          <a:bodyPr/>
          <a:lstStyle/>
          <a:p>
            <a:fld id="{0BB49E1D-6B36-4A5E-8853-ADADB5B355A0}" type="slidenum">
              <a:rPr lang="en-GB" smtClean="0"/>
              <a:t>‹#›</a:t>
            </a:fld>
            <a:endParaRPr lang="en-GB"/>
          </a:p>
        </p:txBody>
      </p:sp>
      <p:sp>
        <p:nvSpPr>
          <p:cNvPr id="10" name="Graphic 15">
            <a:extLst>
              <a:ext uri="{FF2B5EF4-FFF2-40B4-BE49-F238E27FC236}">
                <a16:creationId xmlns:a16="http://schemas.microsoft.com/office/drawing/2014/main" id="{B786F8AD-6C5D-830B-F783-14AAA11B42CE}"/>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1" name="Graphic 16">
            <a:extLst>
              <a:ext uri="{FF2B5EF4-FFF2-40B4-BE49-F238E27FC236}">
                <a16:creationId xmlns:a16="http://schemas.microsoft.com/office/drawing/2014/main" id="{C061DB01-C1BC-0FE5-790D-57AC4AEF444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2" name="Graphic 14">
            <a:extLst>
              <a:ext uri="{FF2B5EF4-FFF2-40B4-BE49-F238E27FC236}">
                <a16:creationId xmlns:a16="http://schemas.microsoft.com/office/drawing/2014/main" id="{EFAF3F38-02B2-3D93-D5D0-9C12D43C13EA}"/>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304402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56B6B-F8A2-330F-6BDA-FFAB05A63B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4D057A-2D28-9D3C-6E50-4844F9CEC10C}"/>
              </a:ext>
            </a:extLst>
          </p:cNvPr>
          <p:cNvSpPr>
            <a:spLocks noGrp="1"/>
          </p:cNvSpPr>
          <p:nvPr>
            <p:ph type="dt" sz="half" idx="10"/>
          </p:nvPr>
        </p:nvSpPr>
        <p:spPr/>
        <p:txBody>
          <a:bodyPr/>
          <a:lstStyle/>
          <a:p>
            <a:r>
              <a:rPr lang="en-US"/>
              <a:t>9/3/20XX</a:t>
            </a:r>
            <a:endParaRPr lang="en-US" dirty="0"/>
          </a:p>
        </p:txBody>
      </p:sp>
      <p:sp>
        <p:nvSpPr>
          <p:cNvPr id="4" name="Footer Placeholder 3">
            <a:extLst>
              <a:ext uri="{FF2B5EF4-FFF2-40B4-BE49-F238E27FC236}">
                <a16:creationId xmlns:a16="http://schemas.microsoft.com/office/drawing/2014/main" id="{E98342D9-752D-BACD-397D-21503EFC4748}"/>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48100FCA-FB7F-9AC0-DBD5-E8B89786B852}"/>
              </a:ext>
            </a:extLst>
          </p:cNvPr>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25548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84AF81-74F2-2418-09E4-B51F6DB144A9}"/>
              </a:ext>
            </a:extLst>
          </p:cNvPr>
          <p:cNvSpPr>
            <a:spLocks noGrp="1"/>
          </p:cNvSpPr>
          <p:nvPr>
            <p:ph type="dt" sz="half" idx="10"/>
          </p:nvPr>
        </p:nvSpPr>
        <p:spPr/>
        <p:txBody>
          <a:bodyPr/>
          <a:lstStyle/>
          <a:p>
            <a:r>
              <a:rPr lang="en-US"/>
              <a:t>9/3/20XX</a:t>
            </a:r>
            <a:endParaRPr lang="en-US" dirty="0"/>
          </a:p>
        </p:txBody>
      </p:sp>
      <p:sp>
        <p:nvSpPr>
          <p:cNvPr id="3" name="Footer Placeholder 2">
            <a:extLst>
              <a:ext uri="{FF2B5EF4-FFF2-40B4-BE49-F238E27FC236}">
                <a16:creationId xmlns:a16="http://schemas.microsoft.com/office/drawing/2014/main" id="{041302AE-8988-BCEA-A22D-27DC516BB584}"/>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443A099-B4FD-10F7-DEF5-06320BD78F62}"/>
              </a:ext>
            </a:extLst>
          </p:cNvPr>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27113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269D-0409-7BB6-6589-84EA5F051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5CE8D6-5C60-B33B-1EB4-6B9879E8E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60B886-1658-351A-3132-47BF282147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D014D7-B89F-85DA-8B6C-A9A42CDB78F2}"/>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2990BC71-ED51-FEA9-5CA1-A6579EB54C49}"/>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4C78664F-DDF1-3C15-51B0-DE173183BD95}"/>
              </a:ext>
            </a:extLst>
          </p:cNvPr>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88384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46C4-AEEF-D2F2-4C19-1F0E44014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EF414B-3FEA-BD1A-4AA1-F6074DE1D8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AD250-F531-6F9A-9118-6AE059E49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DD6696-4045-5871-E4CF-9E0CB331B963}"/>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B7B029A3-A952-2D2C-537B-579EAF65DE34}"/>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5D89BE5C-AE90-0717-240F-2B9A83DE2C13}"/>
              </a:ext>
            </a:extLst>
          </p:cNvPr>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50259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chemeClr val="bg1">
                <a:alpha val="8000"/>
              </a:schemeClr>
            </a:gs>
            <a:gs pos="0">
              <a:schemeClr val="accent2"/>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83CDCC-047F-78F8-129C-BCFF2B8195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9CC837-523A-0557-EBAE-576B749529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DEBA22-FC34-9DBA-77DD-BEEBA549CA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9/3/20XX</a:t>
            </a:r>
            <a:endParaRPr lang="en-US" dirty="0"/>
          </a:p>
        </p:txBody>
      </p:sp>
      <p:sp>
        <p:nvSpPr>
          <p:cNvPr id="5" name="Footer Placeholder 4">
            <a:extLst>
              <a:ext uri="{FF2B5EF4-FFF2-40B4-BE49-F238E27FC236}">
                <a16:creationId xmlns:a16="http://schemas.microsoft.com/office/drawing/2014/main" id="{3B9AD865-DC5C-32C7-D0CE-DC8FA41EB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FB19C6B7-0BD5-7379-AA1E-76BDA381E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41408359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6"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ervenyjelen.cz/?lang=en"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_3.04:_Officials_Conflict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B33171-B5BE-B885-4F36-C426373EBAE8}"/>
              </a:ext>
            </a:extLst>
          </p:cNvPr>
          <p:cNvSpPr>
            <a:spLocks noGrp="1"/>
          </p:cNvSpPr>
          <p:nvPr>
            <p:ph type="ctrTitle"/>
          </p:nvPr>
        </p:nvSpPr>
        <p:spPr>
          <a:xfrm>
            <a:off x="416132" y="411324"/>
            <a:ext cx="6272784" cy="2843784"/>
          </a:xfrm>
        </p:spPr>
        <p:txBody>
          <a:bodyPr>
            <a:normAutofit fontScale="90000"/>
          </a:bodyPr>
          <a:lstStyle/>
          <a:p>
            <a:pPr algn="ctr"/>
            <a:r>
              <a:rPr lang="en-GB"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a:t>
            </a:r>
            <a:br>
              <a:rPr lang="en-GB"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br>
              <a:rPr lang="en-GB"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GB"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30</a:t>
            </a:r>
            <a:r>
              <a:rPr lang="en-GB" sz="6000" b="1" cap="none" spc="0"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t>
            </a:r>
            <a:r>
              <a:rPr lang="en-GB"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br>
              <a:rPr lang="en-GB"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GB"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E&amp;A Waterski, </a:t>
            </a:r>
            <a:r>
              <a:rPr lang="en-GB" sz="60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Cableski</a:t>
            </a:r>
            <a:r>
              <a:rPr lang="en-GB"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and Disabled Officials seminar 2025</a:t>
            </a:r>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1039447" y="3602892"/>
            <a:ext cx="9695610" cy="2294988"/>
          </a:xfrm>
        </p:spPr>
        <p:txBody>
          <a:bodyPr>
            <a:noAutofit/>
          </a:bodyPr>
          <a:lstStyle/>
          <a:p>
            <a:pPr algn="ctr"/>
            <a:r>
              <a:rPr lang="en-US" sz="4800" dirty="0"/>
              <a:t>Hotel Stages</a:t>
            </a:r>
          </a:p>
          <a:p>
            <a:pPr algn="ctr"/>
            <a:r>
              <a:rPr lang="en-US" sz="4800" dirty="0"/>
              <a:t>Prague, Czechia </a:t>
            </a:r>
          </a:p>
          <a:p>
            <a:pPr algn="ctr"/>
            <a:r>
              <a:rPr lang="en-US" sz="4800" dirty="0"/>
              <a:t>11</a:t>
            </a:r>
            <a:r>
              <a:rPr lang="en-US" sz="4800" baseline="30000" dirty="0"/>
              <a:t>th</a:t>
            </a:r>
            <a:r>
              <a:rPr lang="en-US" sz="4800" dirty="0"/>
              <a:t> to 13</a:t>
            </a:r>
            <a:r>
              <a:rPr lang="en-US" sz="4800" baseline="30000" dirty="0"/>
              <a:t>th</a:t>
            </a:r>
            <a:r>
              <a:rPr lang="en-US" sz="4800" dirty="0"/>
              <a:t> April 2025</a:t>
            </a:r>
          </a:p>
        </p:txBody>
      </p:sp>
      <p:pic>
        <p:nvPicPr>
          <p:cNvPr id="7" name="Picture 6" descr="Logo, company name&#10;&#10;Description automatically generated">
            <a:extLst>
              <a:ext uri="{FF2B5EF4-FFF2-40B4-BE49-F238E27FC236}">
                <a16:creationId xmlns:a16="http://schemas.microsoft.com/office/drawing/2014/main" id="{92D24209-6FA9-910D-F92D-D660E832AAF0}"/>
              </a:ext>
            </a:extLst>
          </p:cNvPr>
          <p:cNvPicPr>
            <a:picLocks noChangeAspect="1"/>
          </p:cNvPicPr>
          <p:nvPr/>
        </p:nvPicPr>
        <p:blipFill>
          <a:blip r:embed="rId3"/>
          <a:stretch>
            <a:fillRect/>
          </a:stretch>
        </p:blipFill>
        <p:spPr>
          <a:xfrm>
            <a:off x="6688916" y="648421"/>
            <a:ext cx="4376651" cy="2468880"/>
          </a:xfrm>
          <a:prstGeom prst="rect">
            <a:avLst/>
          </a:prstGeom>
        </p:spPr>
      </p:pic>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62C9-32BE-EC3B-0415-1C374D65F890}"/>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6DF05B0-DBA4-C3B1-27F5-A933EC4717B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a:solidFill>
                  <a:srgbClr val="FFFFFF"/>
                </a:solidFill>
              </a:rPr>
              <a:pPr>
                <a:spcAft>
                  <a:spcPts val="600"/>
                </a:spcAft>
              </a:pPr>
              <a:t>10</a:t>
            </a:fld>
            <a:endParaRPr lang="en-US">
              <a:solidFill>
                <a:srgbClr val="FFFFFF"/>
              </a:solidFill>
            </a:endParaRPr>
          </a:p>
        </p:txBody>
      </p:sp>
      <p:sp>
        <p:nvSpPr>
          <p:cNvPr id="10" name="Rectangle 9">
            <a:extLst>
              <a:ext uri="{FF2B5EF4-FFF2-40B4-BE49-F238E27FC236}">
                <a16:creationId xmlns:a16="http://schemas.microsoft.com/office/drawing/2014/main" id="{D0F0E82D-62F0-A71D-607D-FEDD853E0801}"/>
              </a:ext>
            </a:extLst>
          </p:cNvPr>
          <p:cNvSpPr/>
          <p:nvPr/>
        </p:nvSpPr>
        <p:spPr>
          <a:xfrm>
            <a:off x="5154180" y="2243307"/>
            <a:ext cx="6199620" cy="3539430"/>
          </a:xfrm>
          <a:prstGeom prst="rect">
            <a:avLst/>
          </a:prstGeom>
          <a:noFill/>
        </p:spPr>
        <p:txBody>
          <a:bodyPr wrap="square" lIns="91440" tIns="45720" rIns="91440" bIns="45720">
            <a:spAutoFit/>
          </a:bodyPr>
          <a:lstStyle/>
          <a:p>
            <a:pPr algn="ctr"/>
            <a:r>
              <a:rPr lang="en-GB"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Competition Tech Setup/Simulation</a:t>
            </a:r>
          </a:p>
          <a:p>
            <a:pPr algn="ctr"/>
            <a:endParaRPr lang="en-GB"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GB"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09.00 – Slalom</a:t>
            </a:r>
          </a:p>
          <a:p>
            <a:pPr algn="ctr"/>
            <a:r>
              <a:rPr lang="en-GB"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10.30 – Break</a:t>
            </a:r>
          </a:p>
          <a:p>
            <a:pPr algn="ctr"/>
            <a:r>
              <a:rPr lang="en-GB"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10.45 – Tricks</a:t>
            </a:r>
          </a:p>
          <a:p>
            <a:pPr algn="ctr"/>
            <a:r>
              <a:rPr lang="en-GB"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11.45 – Jump</a:t>
            </a:r>
          </a:p>
          <a:p>
            <a:pPr algn="ctr"/>
            <a:endParaRPr lang="en-GB"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GB"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12.30 – 13.30 Lunch</a:t>
            </a:r>
          </a:p>
        </p:txBody>
      </p:sp>
      <p:pic>
        <p:nvPicPr>
          <p:cNvPr id="6" name="Picture Placeholder 5" descr="A person on a water ski&#10;&#10;AI-generated content may be incorrect.">
            <a:extLst>
              <a:ext uri="{FF2B5EF4-FFF2-40B4-BE49-F238E27FC236}">
                <a16:creationId xmlns:a16="http://schemas.microsoft.com/office/drawing/2014/main" id="{05DB9574-744D-4F8C-55BA-7BE77FED57B2}"/>
              </a:ext>
            </a:extLst>
          </p:cNvPr>
          <p:cNvPicPr>
            <a:picLocks noGrp="1" noChangeAspect="1"/>
          </p:cNvPicPr>
          <p:nvPr>
            <p:ph type="pic" sz="quarter" idx="14"/>
          </p:nvPr>
        </p:nvPicPr>
        <p:blipFill>
          <a:blip r:embed="rId2"/>
          <a:srcRect l="19306" r="19306"/>
          <a:stretch>
            <a:fillRect/>
          </a:stretch>
        </p:blipFill>
        <p:spPr>
          <a:xfrm>
            <a:off x="540519" y="2026780"/>
            <a:ext cx="3707972" cy="3707971"/>
          </a:xfrm>
        </p:spPr>
      </p:pic>
      <p:sp>
        <p:nvSpPr>
          <p:cNvPr id="3" name="TextBox 2">
            <a:extLst>
              <a:ext uri="{FF2B5EF4-FFF2-40B4-BE49-F238E27FC236}">
                <a16:creationId xmlns:a16="http://schemas.microsoft.com/office/drawing/2014/main" id="{BED2612C-CF3C-A190-0B4E-8E9745926B2D}"/>
              </a:ext>
            </a:extLst>
          </p:cNvPr>
          <p:cNvSpPr txBox="1"/>
          <p:nvPr/>
        </p:nvSpPr>
        <p:spPr>
          <a:xfrm>
            <a:off x="4117086" y="431328"/>
            <a:ext cx="7166610" cy="954107"/>
          </a:xfrm>
          <a:prstGeom prst="rect">
            <a:avLst/>
          </a:prstGeom>
          <a:noFill/>
        </p:spPr>
        <p:txBody>
          <a:bodyPr wrap="square">
            <a:spAutoFit/>
          </a:bodyPr>
          <a:lstStyle/>
          <a:p>
            <a:r>
              <a:rPr lang="en-GB" sz="2800" i="0" u="sng" dirty="0">
                <a:ln w="0"/>
                <a:solidFill>
                  <a:schemeClr val="accent1"/>
                </a:solidFill>
                <a:effectLst>
                  <a:outerShdw blurRad="38100" dist="25400" dir="5400000" algn="ctr" rotWithShape="0">
                    <a:srgbClr val="6E747A">
                      <a:alpha val="43000"/>
                    </a:srgbClr>
                  </a:outerShdw>
                </a:effectLst>
              </a:rPr>
              <a:t>SATURDAY – Before Lunch – All together – Beat &amp; Voice &amp; Sound</a:t>
            </a:r>
            <a:r>
              <a:rPr lang="en-GB" sz="2800" i="0" dirty="0">
                <a:ln w="0"/>
                <a:solidFill>
                  <a:schemeClr val="accent1"/>
                </a:solidFill>
                <a:effectLst>
                  <a:outerShdw blurRad="38100" dist="25400" dir="5400000" algn="ctr" rotWithShape="0">
                    <a:srgbClr val="6E747A">
                      <a:alpha val="43000"/>
                    </a:srgbClr>
                  </a:outerShdw>
                </a:effectLst>
              </a:rPr>
              <a:t> </a:t>
            </a:r>
            <a:endParaRPr lang="en-GB"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5464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1E738-B353-F5E1-1F91-BDE884B75E71}"/>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18EEAC9-572B-4723-BC4C-EACBAF7776B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a:solidFill>
                  <a:srgbClr val="FFFFFF"/>
                </a:solidFill>
              </a:rPr>
              <a:pPr>
                <a:spcAft>
                  <a:spcPts val="600"/>
                </a:spcAft>
              </a:pPr>
              <a:t>11</a:t>
            </a:fld>
            <a:endParaRPr lang="en-US">
              <a:solidFill>
                <a:srgbClr val="FFFFFF"/>
              </a:solidFill>
            </a:endParaRPr>
          </a:p>
        </p:txBody>
      </p:sp>
      <p:sp>
        <p:nvSpPr>
          <p:cNvPr id="3" name="TextBox 2">
            <a:extLst>
              <a:ext uri="{FF2B5EF4-FFF2-40B4-BE49-F238E27FC236}">
                <a16:creationId xmlns:a16="http://schemas.microsoft.com/office/drawing/2014/main" id="{C8FECFDD-7B6F-C0C3-98E2-E3133843897F}"/>
              </a:ext>
            </a:extLst>
          </p:cNvPr>
          <p:cNvSpPr txBox="1"/>
          <p:nvPr/>
        </p:nvSpPr>
        <p:spPr>
          <a:xfrm>
            <a:off x="4699254" y="431328"/>
            <a:ext cx="7166610" cy="369332"/>
          </a:xfrm>
          <a:prstGeom prst="rect">
            <a:avLst/>
          </a:prstGeom>
          <a:noFill/>
        </p:spPr>
        <p:txBody>
          <a:bodyPr wrap="square">
            <a:spAutoFit/>
          </a:bodyPr>
          <a:lstStyle/>
          <a:p>
            <a:r>
              <a:rPr lang="en-GB" sz="1800" b="1" i="0" dirty="0">
                <a:ln w="0"/>
                <a:solidFill>
                  <a:schemeClr val="accent1"/>
                </a:solidFill>
                <a:effectLst>
                  <a:outerShdw blurRad="38100" dist="25400" dir="5400000" algn="ctr" rotWithShape="0">
                    <a:srgbClr val="6E747A">
                      <a:alpha val="43000"/>
                    </a:srgbClr>
                  </a:outerShdw>
                </a:effectLst>
                <a:latin typeface="Tietoevry Sans 1"/>
              </a:rPr>
              <a:t>SATURDAY AFTER LUNCH - SPLIT SESSIONS – 4 ROOMS </a:t>
            </a:r>
            <a:endParaRPr lang="en-GB" sz="2000" b="1" dirty="0">
              <a:ln w="0"/>
              <a:solidFill>
                <a:schemeClr val="accent1"/>
              </a:solidFill>
              <a:effectLst>
                <a:outerShdw blurRad="38100" dist="25400" dir="5400000" algn="ctr" rotWithShape="0">
                  <a:srgbClr val="6E747A">
                    <a:alpha val="43000"/>
                  </a:srgbClr>
                </a:outerShdw>
              </a:effectLst>
            </a:endParaRPr>
          </a:p>
        </p:txBody>
      </p:sp>
      <p:graphicFrame>
        <p:nvGraphicFramePr>
          <p:cNvPr id="2" name="Table 1">
            <a:extLst>
              <a:ext uri="{FF2B5EF4-FFF2-40B4-BE49-F238E27FC236}">
                <a16:creationId xmlns:a16="http://schemas.microsoft.com/office/drawing/2014/main" id="{21FF1A87-ADAD-211E-7D06-A3F9FD521A68}"/>
              </a:ext>
            </a:extLst>
          </p:cNvPr>
          <p:cNvGraphicFramePr>
            <a:graphicFrameLocks noGrp="1"/>
          </p:cNvGraphicFramePr>
          <p:nvPr>
            <p:extLst>
              <p:ext uri="{D42A27DB-BD31-4B8C-83A1-F6EECF244321}">
                <p14:modId xmlns:p14="http://schemas.microsoft.com/office/powerpoint/2010/main" val="3849765477"/>
              </p:ext>
            </p:extLst>
          </p:nvPr>
        </p:nvGraphicFramePr>
        <p:xfrm>
          <a:off x="1174531" y="800660"/>
          <a:ext cx="9698030" cy="5922153"/>
        </p:xfrm>
        <a:graphic>
          <a:graphicData uri="http://schemas.openxmlformats.org/drawingml/2006/table">
            <a:tbl>
              <a:tblPr/>
              <a:tblGrid>
                <a:gridCol w="1288616">
                  <a:extLst>
                    <a:ext uri="{9D8B030D-6E8A-4147-A177-3AD203B41FA5}">
                      <a16:colId xmlns:a16="http://schemas.microsoft.com/office/drawing/2014/main" val="52226600"/>
                    </a:ext>
                  </a:extLst>
                </a:gridCol>
                <a:gridCol w="1804062">
                  <a:extLst>
                    <a:ext uri="{9D8B030D-6E8A-4147-A177-3AD203B41FA5}">
                      <a16:colId xmlns:a16="http://schemas.microsoft.com/office/drawing/2014/main" val="847918191"/>
                    </a:ext>
                  </a:extLst>
                </a:gridCol>
                <a:gridCol w="1928153">
                  <a:extLst>
                    <a:ext uri="{9D8B030D-6E8A-4147-A177-3AD203B41FA5}">
                      <a16:colId xmlns:a16="http://schemas.microsoft.com/office/drawing/2014/main" val="2742217033"/>
                    </a:ext>
                  </a:extLst>
                </a:gridCol>
                <a:gridCol w="2271782">
                  <a:extLst>
                    <a:ext uri="{9D8B030D-6E8A-4147-A177-3AD203B41FA5}">
                      <a16:colId xmlns:a16="http://schemas.microsoft.com/office/drawing/2014/main" val="3403034534"/>
                    </a:ext>
                  </a:extLst>
                </a:gridCol>
                <a:gridCol w="2405417">
                  <a:extLst>
                    <a:ext uri="{9D8B030D-6E8A-4147-A177-3AD203B41FA5}">
                      <a16:colId xmlns:a16="http://schemas.microsoft.com/office/drawing/2014/main" val="3599567949"/>
                    </a:ext>
                  </a:extLst>
                </a:gridCol>
              </a:tblGrid>
              <a:tr h="173286">
                <a:tc>
                  <a:txBody>
                    <a:bodyPr/>
                    <a:lstStyle/>
                    <a:p>
                      <a:pPr algn="ctr" rtl="0" fontAlgn="base">
                        <a:lnSpc>
                          <a:spcPts val="1500"/>
                        </a:lnSpc>
                        <a:spcAft>
                          <a:spcPts val="1300"/>
                        </a:spcAft>
                        <a:buNone/>
                      </a:pPr>
                      <a:r>
                        <a:rPr lang="en-GB" sz="1600" b="1" i="0" dirty="0">
                          <a:effectLst/>
                          <a:latin typeface="Tietoevry Sans 1"/>
                        </a:rPr>
                        <a:t>TIME</a:t>
                      </a:r>
                      <a:r>
                        <a:rPr lang="en-GB" sz="1600" b="0" i="0" dirty="0">
                          <a:effectLst/>
                          <a:latin typeface="Tietoevry Sans 1"/>
                        </a:rPr>
                        <a:t> </a:t>
                      </a:r>
                      <a:endParaRPr lang="en-GB" sz="1600" b="0" i="0" dirty="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lnSpc>
                          <a:spcPts val="1500"/>
                        </a:lnSpc>
                        <a:spcAft>
                          <a:spcPts val="1300"/>
                        </a:spcAft>
                        <a:buNone/>
                      </a:pPr>
                      <a:r>
                        <a:rPr lang="en-GB" sz="1600" b="1" i="0">
                          <a:effectLst/>
                          <a:latin typeface="Tietoevry Sans 1"/>
                        </a:rPr>
                        <a:t>ROOM 1 – Beat</a:t>
                      </a:r>
                      <a:r>
                        <a:rPr lang="en-GB" sz="1600" b="0" i="0">
                          <a:effectLst/>
                          <a:latin typeface="Tietoevry Sans 1"/>
                        </a:rPr>
                        <a:t> </a:t>
                      </a:r>
                      <a:endParaRPr lang="en-GB" sz="1600" b="0" i="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lnSpc>
                          <a:spcPts val="1500"/>
                        </a:lnSpc>
                        <a:spcAft>
                          <a:spcPts val="1300"/>
                        </a:spcAft>
                        <a:buNone/>
                      </a:pPr>
                      <a:r>
                        <a:rPr lang="en-GB" sz="1600" b="1" i="0" dirty="0">
                          <a:effectLst/>
                          <a:latin typeface="Tietoevry Sans 1"/>
                        </a:rPr>
                        <a:t>ROOM 2 - Voice</a:t>
                      </a:r>
                      <a:r>
                        <a:rPr lang="en-GB" sz="1600" b="0" i="0" dirty="0">
                          <a:effectLst/>
                          <a:latin typeface="Tietoevry Sans 1"/>
                        </a:rPr>
                        <a:t> </a:t>
                      </a:r>
                      <a:endParaRPr lang="en-GB" sz="1600" b="0" i="0" dirty="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lnSpc>
                          <a:spcPts val="1500"/>
                        </a:lnSpc>
                        <a:spcAft>
                          <a:spcPts val="1300"/>
                        </a:spcAft>
                        <a:buNone/>
                      </a:pPr>
                      <a:r>
                        <a:rPr lang="en-GB" sz="1600" b="1" i="0">
                          <a:effectLst/>
                          <a:latin typeface="Tietoevry Sans 1"/>
                        </a:rPr>
                        <a:t>ROOM 3 - Sound</a:t>
                      </a:r>
                      <a:r>
                        <a:rPr lang="en-GB" sz="1600" b="0" i="0">
                          <a:effectLst/>
                          <a:latin typeface="Tietoevry Sans 1"/>
                        </a:rPr>
                        <a:t> </a:t>
                      </a:r>
                      <a:endParaRPr lang="en-GB" sz="1600" b="0" i="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lnSpc>
                          <a:spcPts val="1500"/>
                        </a:lnSpc>
                        <a:spcAft>
                          <a:spcPts val="1300"/>
                        </a:spcAft>
                        <a:buNone/>
                      </a:pPr>
                      <a:r>
                        <a:rPr lang="en-GB" sz="1600" b="1" i="0">
                          <a:effectLst/>
                          <a:latin typeface="Tietoevry Sans 1"/>
                        </a:rPr>
                        <a:t>ROOM 4 - Meat &amp; Eat</a:t>
                      </a:r>
                      <a:r>
                        <a:rPr lang="en-GB" sz="1600" b="0" i="0">
                          <a:effectLst/>
                          <a:latin typeface="Tietoevry Sans 1"/>
                        </a:rPr>
                        <a:t> </a:t>
                      </a:r>
                      <a:endParaRPr lang="en-GB" sz="1600" b="0" i="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97320795"/>
                  </a:ext>
                </a:extLst>
              </a:tr>
              <a:tr h="2129010">
                <a:tc>
                  <a:txBody>
                    <a:bodyPr/>
                    <a:lstStyle/>
                    <a:p>
                      <a:pPr algn="l" rtl="0" fontAlgn="base">
                        <a:lnSpc>
                          <a:spcPts val="1500"/>
                        </a:lnSpc>
                        <a:spcAft>
                          <a:spcPts val="1300"/>
                        </a:spcAft>
                        <a:buNone/>
                      </a:pPr>
                      <a:r>
                        <a:rPr lang="en-GB" sz="1600" b="0" i="0" dirty="0">
                          <a:effectLst/>
                          <a:latin typeface="Tietoevry Sans 1"/>
                        </a:rPr>
                        <a:t>13.30 </a:t>
                      </a:r>
                      <a:endParaRPr lang="en-GB" sz="1600" b="0" i="0" dirty="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1600" b="1" i="0" dirty="0">
                          <a:solidFill>
                            <a:srgbClr val="00B0F0"/>
                          </a:solidFill>
                          <a:effectLst/>
                          <a:latin typeface="Tietoevry Sans 1"/>
                        </a:rPr>
                        <a:t>Minimum Competition Standards (IWWF 25.09) and E&amp;A Normal Competition Standards (EA4.1.4)</a:t>
                      </a:r>
                      <a:r>
                        <a:rPr lang="en-GB" sz="1600" b="0" i="0" dirty="0">
                          <a:solidFill>
                            <a:srgbClr val="00B0F0"/>
                          </a:solidFill>
                          <a:effectLst/>
                          <a:latin typeface="WordVisiCarriageReturn_MSFontService"/>
                        </a:rPr>
                        <a:t> </a:t>
                      </a:r>
                      <a:br>
                        <a:rPr lang="en-GB" sz="1600" b="0" i="0" dirty="0">
                          <a:solidFill>
                            <a:srgbClr val="00B0F0"/>
                          </a:solidFill>
                          <a:effectLst/>
                          <a:latin typeface="WordVisiCarriageReturn_MSFontService"/>
                        </a:rPr>
                      </a:b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WR vs. RL vs. NH </a:t>
                      </a:r>
                      <a:endParaRPr lang="en-GB" sz="1600" b="0" i="0" dirty="0">
                        <a:effectLst/>
                      </a:endParaRPr>
                    </a:p>
                    <a:p>
                      <a:pPr algn="l" rtl="0" fontAlgn="base">
                        <a:lnSpc>
                          <a:spcPts val="1575"/>
                        </a:lnSpc>
                        <a:spcAft>
                          <a:spcPts val="1300"/>
                        </a:spcAft>
                        <a:buNone/>
                      </a:pPr>
                      <a:r>
                        <a:rPr lang="en-GB" sz="1600" b="0" i="0" dirty="0">
                          <a:effectLst/>
                          <a:latin typeface="Tietoevry Sans 1"/>
                        </a:rPr>
                        <a:t>Dimos, Stian </a:t>
                      </a:r>
                      <a:endParaRPr lang="en-GB" sz="1600" b="0" i="0" dirty="0">
                        <a:effectLst/>
                      </a:endParaRPr>
                    </a:p>
                    <a:p>
                      <a:pPr algn="l" rtl="0" fontAlgn="base">
                        <a:lnSpc>
                          <a:spcPts val="1575"/>
                        </a:lnSpc>
                        <a:spcAft>
                          <a:spcPts val="1300"/>
                        </a:spcAft>
                        <a:buNone/>
                      </a:pPr>
                      <a:r>
                        <a:rPr lang="en-GB" sz="1600" b="0" i="0" dirty="0">
                          <a:effectLst/>
                          <a:latin typeface="Tietoevry Sans 1"/>
                        </a:rPr>
                        <a:t> </a:t>
                      </a:r>
                      <a:endParaRPr lang="en-GB" sz="1600" b="0" i="0" dirty="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1600" b="1" i="0" dirty="0">
                          <a:solidFill>
                            <a:srgbClr val="270071"/>
                          </a:solidFill>
                          <a:effectLst/>
                          <a:latin typeface="Tietoevry Sans 1"/>
                        </a:rPr>
                        <a:t>SLALOM &amp; JUMP TECH</a:t>
                      </a:r>
                      <a:r>
                        <a:rPr lang="en-GB" sz="1600" b="0" i="0" dirty="0">
                          <a:solidFill>
                            <a:srgbClr val="270071"/>
                          </a:solidFill>
                          <a:effectLst/>
                          <a:latin typeface="WordVisiCarriageReturn_MSFontService"/>
                        </a:rPr>
                        <a:t> </a:t>
                      </a:r>
                      <a:br>
                        <a:rPr lang="en-GB" sz="1600" b="0" i="0" dirty="0">
                          <a:solidFill>
                            <a:srgbClr val="270071"/>
                          </a:solidFill>
                          <a:effectLst/>
                          <a:latin typeface="WordVisiCarriageReturn_MSFontService"/>
                        </a:rPr>
                      </a:b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practice with system</a:t>
                      </a: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Donal, Ian </a:t>
                      </a:r>
                      <a:endParaRPr lang="en-GB" sz="1600" b="0" i="0" dirty="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1600" b="1" i="0" dirty="0">
                          <a:solidFill>
                            <a:srgbClr val="6410FF"/>
                          </a:solidFill>
                          <a:effectLst/>
                          <a:latin typeface="Tietoevry Sans 1"/>
                        </a:rPr>
                        <a:t>SCORING </a:t>
                      </a:r>
                      <a:r>
                        <a:rPr lang="en-GB" sz="1600" b="0" i="0" dirty="0">
                          <a:solidFill>
                            <a:srgbClr val="6410FF"/>
                          </a:solidFill>
                          <a:effectLst/>
                          <a:latin typeface="WordVisiCarriageReturn_MSFontService"/>
                        </a:rPr>
                        <a:t> </a:t>
                      </a:r>
                      <a:br>
                        <a:rPr lang="en-GB" sz="1600" b="0" i="0" dirty="0">
                          <a:solidFill>
                            <a:srgbClr val="6410FF"/>
                          </a:solidFill>
                          <a:effectLst/>
                          <a:latin typeface="WordVisiCarriageReturn_MSFontService"/>
                        </a:rPr>
                      </a:br>
                      <a:r>
                        <a:rPr lang="en-GB" sz="1600" b="0" i="0" dirty="0">
                          <a:effectLst/>
                          <a:latin typeface="Tietoevry Sans 1"/>
                        </a:rPr>
                        <a:t>- setup Scoring Software (before comp.)</a:t>
                      </a: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preparing paperwork (@ site)</a:t>
                      </a: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setup technical connections</a:t>
                      </a: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running events</a:t>
                      </a: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at the end of day</a:t>
                      </a: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at the end of competition</a:t>
                      </a: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Dany, Hannu, Ulf, Paul</a:t>
                      </a: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a:t>
                      </a:r>
                      <a:endParaRPr lang="en-GB" sz="1600" b="0" i="0" dirty="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1600" b="1" i="0" dirty="0">
                          <a:solidFill>
                            <a:srgbClr val="F9423A"/>
                          </a:solidFill>
                          <a:effectLst/>
                          <a:latin typeface="Tietoevry Sans 1"/>
                        </a:rPr>
                        <a:t>TRICKS (to exam participants)</a:t>
                      </a:r>
                      <a:r>
                        <a:rPr lang="en-GB" sz="1600" b="0" i="0" dirty="0">
                          <a:solidFill>
                            <a:srgbClr val="F9423A"/>
                          </a:solidFill>
                          <a:effectLst/>
                          <a:latin typeface="WordVisiCarriageReturn_MSFontService"/>
                        </a:rPr>
                        <a:t> </a:t>
                      </a:r>
                      <a:br>
                        <a:rPr lang="en-GB" sz="1600" b="0" i="0" dirty="0">
                          <a:solidFill>
                            <a:srgbClr val="F9423A"/>
                          </a:solidFill>
                          <a:effectLst/>
                          <a:latin typeface="WordVisiCarriageReturn_MSFontService"/>
                        </a:rPr>
                      </a:b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new Tricks (last 3-5 years) with examples</a:t>
                      </a: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pre-turns vs. complete turn</a:t>
                      </a: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judging training </a:t>
                      </a:r>
                      <a:endParaRPr lang="en-GB" sz="1600" b="0" i="0" dirty="0">
                        <a:effectLst/>
                      </a:endParaRPr>
                    </a:p>
                    <a:p>
                      <a:pPr algn="l" rtl="0" fontAlgn="base">
                        <a:lnSpc>
                          <a:spcPts val="1575"/>
                        </a:lnSpc>
                        <a:spcAft>
                          <a:spcPts val="1300"/>
                        </a:spcAft>
                        <a:buNone/>
                      </a:pPr>
                      <a:r>
                        <a:rPr lang="en-GB" sz="1600" b="0" i="0" dirty="0">
                          <a:effectLst/>
                          <a:latin typeface="Tietoevry Sans 1"/>
                        </a:rPr>
                        <a:t>Candido, Martin</a:t>
                      </a:r>
                      <a:endParaRPr lang="en-GB" sz="1600" b="0" i="0" dirty="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86815066"/>
                  </a:ext>
                </a:extLst>
              </a:tr>
              <a:tr h="1690825">
                <a:tc>
                  <a:txBody>
                    <a:bodyPr/>
                    <a:lstStyle/>
                    <a:p>
                      <a:pPr algn="l" rtl="0" fontAlgn="base">
                        <a:lnSpc>
                          <a:spcPts val="1500"/>
                        </a:lnSpc>
                        <a:spcAft>
                          <a:spcPts val="1300"/>
                        </a:spcAft>
                        <a:buNone/>
                      </a:pPr>
                      <a:r>
                        <a:rPr lang="en-GB" sz="1600" b="0" i="0" dirty="0">
                          <a:effectLst/>
                          <a:latin typeface="Tietoevry Sans 1"/>
                        </a:rPr>
                        <a:t>14.45 </a:t>
                      </a:r>
                      <a:endParaRPr lang="en-GB" sz="1600" b="0" i="0" dirty="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fr-FR" sz="1600" b="1" i="0">
                          <a:solidFill>
                            <a:srgbClr val="B75F36"/>
                          </a:solidFill>
                          <a:effectLst/>
                          <a:latin typeface="Tietoevry Sans 1"/>
                        </a:rPr>
                        <a:t>OFFICIALS DUTIES &amp; RESPONSIBILITIES</a:t>
                      </a:r>
                      <a:r>
                        <a:rPr lang="fr-FR" sz="1600" b="0" i="0">
                          <a:solidFill>
                            <a:srgbClr val="B75F36"/>
                          </a:solidFill>
                          <a:effectLst/>
                          <a:latin typeface="WordVisiCarriageReturn_MSFontService"/>
                        </a:rPr>
                        <a:t> </a:t>
                      </a:r>
                      <a:br>
                        <a:rPr lang="fr-FR" sz="1600" b="0" i="0">
                          <a:solidFill>
                            <a:srgbClr val="B75F36"/>
                          </a:solidFill>
                          <a:effectLst/>
                          <a:latin typeface="WordVisiCarriageReturn_MSFontService"/>
                        </a:rPr>
                      </a:br>
                      <a:r>
                        <a:rPr lang="fr-FR" sz="1600" b="0" i="0">
                          <a:effectLst/>
                          <a:latin typeface="WordVisiCarriageReturn_MSFontService"/>
                        </a:rPr>
                        <a:t> </a:t>
                      </a:r>
                      <a:br>
                        <a:rPr lang="fr-FR" sz="1600" b="0" i="0">
                          <a:effectLst/>
                          <a:latin typeface="WordVisiCarriageReturn_MSFontService"/>
                        </a:rPr>
                      </a:br>
                      <a:r>
                        <a:rPr lang="fr-FR" sz="1600" b="0" i="0">
                          <a:effectLst/>
                          <a:latin typeface="Tietoevry Sans 1"/>
                        </a:rPr>
                        <a:t>Dimos, Stian </a:t>
                      </a:r>
                      <a:endParaRPr lang="fr-FR" sz="1600" b="0" i="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1600" b="1" i="0" dirty="0">
                          <a:solidFill>
                            <a:srgbClr val="1C9B5C"/>
                          </a:solidFill>
                          <a:effectLst/>
                          <a:latin typeface="Tietoevry Sans 1"/>
                        </a:rPr>
                        <a:t>TRICKS TRAINING</a:t>
                      </a:r>
                      <a:r>
                        <a:rPr lang="en-GB" sz="1600" b="0" i="0" dirty="0">
                          <a:solidFill>
                            <a:srgbClr val="1C9B5C"/>
                          </a:solidFill>
                          <a:effectLst/>
                          <a:latin typeface="WordVisiCarriageReturn_MSFontService"/>
                        </a:rPr>
                        <a:t> </a:t>
                      </a:r>
                      <a:br>
                        <a:rPr lang="en-GB" sz="1600" b="0" i="0" dirty="0">
                          <a:solidFill>
                            <a:srgbClr val="1C9B5C"/>
                          </a:solidFill>
                          <a:effectLst/>
                          <a:latin typeface="WordVisiCarriageReturn_MSFontService"/>
                        </a:rPr>
                      </a:b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a:t>
                      </a:r>
                      <a:r>
                        <a:rPr lang="en-GB" sz="1600" b="0" i="0" dirty="0" err="1">
                          <a:effectLst/>
                          <a:latin typeface="Tietoevry Sans 1"/>
                        </a:rPr>
                        <a:t>eyeTrick</a:t>
                      </a: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a:t>
                      </a:r>
                      <a:r>
                        <a:rPr lang="en-GB" sz="1600" b="0" i="0" dirty="0" err="1">
                          <a:effectLst/>
                          <a:latin typeface="Tietoevry Sans 1"/>
                        </a:rPr>
                        <a:t>SplashTricks</a:t>
                      </a: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Stopwatch </a:t>
                      </a:r>
                      <a:endParaRPr lang="en-GB" sz="1600" b="0" i="0" dirty="0">
                        <a:effectLst/>
                      </a:endParaRPr>
                    </a:p>
                    <a:p>
                      <a:pPr algn="l" rtl="0" fontAlgn="base">
                        <a:lnSpc>
                          <a:spcPts val="1575"/>
                        </a:lnSpc>
                        <a:spcAft>
                          <a:spcPts val="1300"/>
                        </a:spcAft>
                        <a:buNone/>
                      </a:pPr>
                      <a:r>
                        <a:rPr lang="en-GB" sz="1600" b="1" i="0" dirty="0">
                          <a:solidFill>
                            <a:srgbClr val="1C9B5C"/>
                          </a:solidFill>
                          <a:effectLst/>
                          <a:latin typeface="Tietoevry Sans 1"/>
                        </a:rPr>
                        <a:t>TRICKS SCORING</a:t>
                      </a:r>
                      <a:r>
                        <a:rPr lang="en-GB" sz="1600" b="0" i="0" dirty="0">
                          <a:solidFill>
                            <a:srgbClr val="1C9B5C"/>
                          </a:solidFill>
                          <a:effectLst/>
                          <a:latin typeface="WordVisiCarriageReturn_MSFontService"/>
                        </a:rPr>
                        <a:t> </a:t>
                      </a:r>
                      <a:br>
                        <a:rPr lang="en-GB" sz="1600" b="0" i="0" dirty="0">
                          <a:solidFill>
                            <a:srgbClr val="1C9B5C"/>
                          </a:solidFill>
                          <a:effectLst/>
                          <a:latin typeface="WordVisiCarriageReturn_MSFontService"/>
                        </a:rPr>
                      </a:br>
                      <a:r>
                        <a:rPr lang="en-GB" sz="1600" b="0" i="0" dirty="0">
                          <a:effectLst/>
                          <a:latin typeface="Tietoevry Sans 1"/>
                        </a:rPr>
                        <a:t>- training with Judges </a:t>
                      </a:r>
                      <a:endParaRPr lang="en-GB" sz="1600" b="0" i="0" dirty="0">
                        <a:effectLst/>
                      </a:endParaRPr>
                    </a:p>
                    <a:p>
                      <a:pPr algn="l" rtl="0" fontAlgn="base">
                        <a:lnSpc>
                          <a:spcPts val="1575"/>
                        </a:lnSpc>
                        <a:spcAft>
                          <a:spcPts val="1300"/>
                        </a:spcAft>
                        <a:buNone/>
                      </a:pPr>
                      <a:r>
                        <a:rPr lang="en-GB" sz="1600" b="0" i="0" dirty="0">
                          <a:effectLst/>
                          <a:latin typeface="Tietoevry Sans 1"/>
                        </a:rPr>
                        <a:t>Candido, Donal, Hannu, Ian </a:t>
                      </a:r>
                      <a:endParaRPr lang="en-GB" sz="1600" b="0" i="0" dirty="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1600" b="0" i="0" dirty="0" err="1">
                          <a:effectLst/>
                          <a:latin typeface="Tietoevry Sans 1"/>
                        </a:rPr>
                        <a:t>Cableski</a:t>
                      </a: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Disabled </a:t>
                      </a:r>
                      <a:endParaRPr lang="en-GB" sz="1600" b="0" i="0" dirty="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1600" b="1" i="0" dirty="0">
                          <a:effectLst/>
                          <a:latin typeface="Tietoevry Sans 1"/>
                        </a:rPr>
                        <a:t>Exams 1</a:t>
                      </a:r>
                      <a:r>
                        <a:rPr lang="en-GB" sz="1600" b="0" i="0" dirty="0">
                          <a:effectLst/>
                          <a:latin typeface="WordVisiCarriageReturn_MSFontService"/>
                        </a:rPr>
                        <a:t> </a:t>
                      </a:r>
                      <a:br>
                        <a:rPr lang="en-GB" sz="1600" b="0" i="0" dirty="0">
                          <a:effectLst/>
                          <a:latin typeface="WordVisiCarriageReturn_MSFontService"/>
                        </a:rPr>
                      </a:br>
                      <a:r>
                        <a:rPr lang="en-GB" sz="1600" b="1" i="0" dirty="0">
                          <a:solidFill>
                            <a:srgbClr val="FF0000"/>
                          </a:solidFill>
                          <a:effectLst/>
                          <a:latin typeface="Tietoevry Sans 1"/>
                        </a:rPr>
                        <a:t>SLALOM PRACTICAL EXAM</a:t>
                      </a:r>
                      <a:r>
                        <a:rPr lang="en-GB" sz="1600" b="0" i="0" dirty="0">
                          <a:solidFill>
                            <a:srgbClr val="FF0000"/>
                          </a:solidFill>
                          <a:effectLst/>
                          <a:latin typeface="WordVisiCarriageReturn_MSFontService"/>
                        </a:rPr>
                        <a:t> </a:t>
                      </a:r>
                      <a:br>
                        <a:rPr lang="en-GB" sz="1600" b="0" i="0" dirty="0">
                          <a:solidFill>
                            <a:srgbClr val="FF0000"/>
                          </a:solidFill>
                          <a:effectLst/>
                          <a:latin typeface="WordVisiCarriageReturn_MSFontService"/>
                        </a:rPr>
                      </a:b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J1, J1*, J2, J2*</a:t>
                      </a: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ONLINE EXAM ONLY</a:t>
                      </a: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 use own computer (PC preferred)</a:t>
                      </a: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WordVisiCarriageReturn_MSFontService"/>
                        </a:rPr>
                        <a:t> </a:t>
                      </a:r>
                      <a:br>
                        <a:rPr lang="en-GB" sz="1600" b="0" i="0" dirty="0">
                          <a:effectLst/>
                          <a:latin typeface="WordVisiCarriageReturn_MSFontService"/>
                        </a:rPr>
                      </a:br>
                      <a:r>
                        <a:rPr lang="en-GB" sz="1600" b="0" i="0" dirty="0">
                          <a:effectLst/>
                          <a:latin typeface="Tietoevry Sans 1"/>
                        </a:rPr>
                        <a:t>Aliaksandra, Council </a:t>
                      </a:r>
                      <a:endParaRPr lang="en-GB" sz="1600" b="0" i="0" dirty="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92083541"/>
                  </a:ext>
                </a:extLst>
              </a:tr>
              <a:tr h="358216">
                <a:tc>
                  <a:txBody>
                    <a:bodyPr/>
                    <a:lstStyle/>
                    <a:p>
                      <a:pPr algn="l" rtl="0" fontAlgn="base">
                        <a:lnSpc>
                          <a:spcPts val="1875"/>
                        </a:lnSpc>
                        <a:spcAft>
                          <a:spcPts val="1300"/>
                        </a:spcAft>
                        <a:buNone/>
                      </a:pPr>
                      <a:r>
                        <a:rPr lang="en-GB" sz="1600" b="1" i="1">
                          <a:solidFill>
                            <a:srgbClr val="FF0000"/>
                          </a:solidFill>
                          <a:effectLst/>
                          <a:latin typeface="Tietoevry Sans 1"/>
                        </a:rPr>
                        <a:t>16.00 – 16.15</a:t>
                      </a:r>
                      <a:r>
                        <a:rPr lang="en-GB" sz="1600" b="0" i="0">
                          <a:solidFill>
                            <a:srgbClr val="FF0000"/>
                          </a:solidFill>
                          <a:effectLst/>
                          <a:latin typeface="Tietoevry Sans 1"/>
                        </a:rPr>
                        <a:t> </a:t>
                      </a:r>
                      <a:endParaRPr lang="en-GB" sz="1600" b="0" i="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4">
                  <a:txBody>
                    <a:bodyPr/>
                    <a:lstStyle/>
                    <a:p>
                      <a:pPr algn="ctr" rtl="0" fontAlgn="base">
                        <a:lnSpc>
                          <a:spcPts val="1875"/>
                        </a:lnSpc>
                        <a:spcAft>
                          <a:spcPts val="1300"/>
                        </a:spcAft>
                        <a:buNone/>
                      </a:pPr>
                      <a:r>
                        <a:rPr lang="en-GB" sz="1600" b="1" i="1" dirty="0">
                          <a:solidFill>
                            <a:srgbClr val="FF0000"/>
                          </a:solidFill>
                          <a:effectLst/>
                          <a:latin typeface="Tietoevry Sans 1"/>
                        </a:rPr>
                        <a:t>Coffee break</a:t>
                      </a:r>
                      <a:r>
                        <a:rPr lang="en-GB" sz="1600" b="0" i="0" dirty="0">
                          <a:solidFill>
                            <a:srgbClr val="FF0000"/>
                          </a:solidFill>
                          <a:effectLst/>
                          <a:latin typeface="Tietoevry Sans 1"/>
                        </a:rPr>
                        <a:t> </a:t>
                      </a:r>
                      <a:endParaRPr lang="en-GB" sz="1600" b="0" i="0" dirty="0">
                        <a:effectLst/>
                      </a:endParaRPr>
                    </a:p>
                  </a:txBody>
                  <a:tcPr marL="58425" marR="58425" marT="29212" marB="2921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43935374"/>
                  </a:ext>
                </a:extLst>
              </a:tr>
            </a:tbl>
          </a:graphicData>
        </a:graphic>
      </p:graphicFrame>
    </p:spTree>
    <p:extLst>
      <p:ext uri="{BB962C8B-B14F-4D97-AF65-F5344CB8AC3E}">
        <p14:creationId xmlns:p14="http://schemas.microsoft.com/office/powerpoint/2010/main" val="679122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E1B14-A3ED-BEBC-7201-D517F3C85BCA}"/>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CEE9719-A024-AC85-DB34-371AB9661FF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a:solidFill>
                  <a:srgbClr val="FFFFFF"/>
                </a:solidFill>
              </a:rPr>
              <a:pPr>
                <a:spcAft>
                  <a:spcPts val="600"/>
                </a:spcAft>
              </a:pPr>
              <a:t>12</a:t>
            </a:fld>
            <a:endParaRPr lang="en-US">
              <a:solidFill>
                <a:srgbClr val="FFFFFF"/>
              </a:solidFill>
            </a:endParaRPr>
          </a:p>
        </p:txBody>
      </p:sp>
      <p:sp>
        <p:nvSpPr>
          <p:cNvPr id="3" name="TextBox 2">
            <a:extLst>
              <a:ext uri="{FF2B5EF4-FFF2-40B4-BE49-F238E27FC236}">
                <a16:creationId xmlns:a16="http://schemas.microsoft.com/office/drawing/2014/main" id="{BAE9CB9F-6927-84D6-8017-F8A3971E1E88}"/>
              </a:ext>
            </a:extLst>
          </p:cNvPr>
          <p:cNvSpPr txBox="1"/>
          <p:nvPr/>
        </p:nvSpPr>
        <p:spPr>
          <a:xfrm>
            <a:off x="3336280" y="455102"/>
            <a:ext cx="7166610" cy="369332"/>
          </a:xfrm>
          <a:prstGeom prst="rect">
            <a:avLst/>
          </a:prstGeom>
          <a:noFill/>
        </p:spPr>
        <p:txBody>
          <a:bodyPr wrap="square">
            <a:spAutoFit/>
          </a:bodyPr>
          <a:lstStyle/>
          <a:p>
            <a:r>
              <a:rPr lang="en-GB" sz="1800" b="1" i="0" dirty="0">
                <a:ln w="0"/>
                <a:solidFill>
                  <a:schemeClr val="accent1"/>
                </a:solidFill>
                <a:effectLst>
                  <a:outerShdw blurRad="38100" dist="25400" dir="5400000" algn="ctr" rotWithShape="0">
                    <a:srgbClr val="6E747A">
                      <a:alpha val="43000"/>
                    </a:srgbClr>
                  </a:outerShdw>
                </a:effectLst>
                <a:latin typeface="Tietoevry Sans 1"/>
              </a:rPr>
              <a:t>SATURDAY AFTER LUNCH - SPLIT SESSIONS – 4 ROOMS </a:t>
            </a:r>
            <a:endParaRPr lang="en-GB" sz="2000" b="1" dirty="0">
              <a:ln w="0"/>
              <a:solidFill>
                <a:schemeClr val="accent1"/>
              </a:solidFill>
              <a:effectLst>
                <a:outerShdw blurRad="38100" dist="25400" dir="5400000" algn="ctr" rotWithShape="0">
                  <a:srgbClr val="6E747A">
                    <a:alpha val="43000"/>
                  </a:srgbClr>
                </a:outerShdw>
              </a:effectLst>
            </a:endParaRPr>
          </a:p>
        </p:txBody>
      </p:sp>
      <p:graphicFrame>
        <p:nvGraphicFramePr>
          <p:cNvPr id="4" name="Table 3">
            <a:extLst>
              <a:ext uri="{FF2B5EF4-FFF2-40B4-BE49-F238E27FC236}">
                <a16:creationId xmlns:a16="http://schemas.microsoft.com/office/drawing/2014/main" id="{3C520B2E-2A07-8D60-D0A4-B4EFCAF2FD14}"/>
              </a:ext>
            </a:extLst>
          </p:cNvPr>
          <p:cNvGraphicFramePr>
            <a:graphicFrameLocks noGrp="1"/>
          </p:cNvGraphicFramePr>
          <p:nvPr>
            <p:extLst>
              <p:ext uri="{D42A27DB-BD31-4B8C-83A1-F6EECF244321}">
                <p14:modId xmlns:p14="http://schemas.microsoft.com/office/powerpoint/2010/main" val="1745830353"/>
              </p:ext>
            </p:extLst>
          </p:nvPr>
        </p:nvGraphicFramePr>
        <p:xfrm>
          <a:off x="1483743" y="1058432"/>
          <a:ext cx="9867621" cy="5466764"/>
        </p:xfrm>
        <a:graphic>
          <a:graphicData uri="http://schemas.openxmlformats.org/drawingml/2006/table">
            <a:tbl>
              <a:tblPr/>
              <a:tblGrid>
                <a:gridCol w="1500324">
                  <a:extLst>
                    <a:ext uri="{9D8B030D-6E8A-4147-A177-3AD203B41FA5}">
                      <a16:colId xmlns:a16="http://schemas.microsoft.com/office/drawing/2014/main" val="38477827"/>
                    </a:ext>
                  </a:extLst>
                </a:gridCol>
                <a:gridCol w="1876076">
                  <a:extLst>
                    <a:ext uri="{9D8B030D-6E8A-4147-A177-3AD203B41FA5}">
                      <a16:colId xmlns:a16="http://schemas.microsoft.com/office/drawing/2014/main" val="235614884"/>
                    </a:ext>
                  </a:extLst>
                </a:gridCol>
                <a:gridCol w="1894835">
                  <a:extLst>
                    <a:ext uri="{9D8B030D-6E8A-4147-A177-3AD203B41FA5}">
                      <a16:colId xmlns:a16="http://schemas.microsoft.com/office/drawing/2014/main" val="557969137"/>
                    </a:ext>
                  </a:extLst>
                </a:gridCol>
                <a:gridCol w="2232531">
                  <a:extLst>
                    <a:ext uri="{9D8B030D-6E8A-4147-A177-3AD203B41FA5}">
                      <a16:colId xmlns:a16="http://schemas.microsoft.com/office/drawing/2014/main" val="1489795840"/>
                    </a:ext>
                  </a:extLst>
                </a:gridCol>
                <a:gridCol w="2363855">
                  <a:extLst>
                    <a:ext uri="{9D8B030D-6E8A-4147-A177-3AD203B41FA5}">
                      <a16:colId xmlns:a16="http://schemas.microsoft.com/office/drawing/2014/main" val="2862347376"/>
                    </a:ext>
                  </a:extLst>
                </a:gridCol>
              </a:tblGrid>
              <a:tr h="1832611">
                <a:tc>
                  <a:txBody>
                    <a:bodyPr/>
                    <a:lstStyle/>
                    <a:p>
                      <a:pPr algn="l" rtl="0" fontAlgn="base">
                        <a:lnSpc>
                          <a:spcPts val="1500"/>
                        </a:lnSpc>
                        <a:spcAft>
                          <a:spcPts val="1300"/>
                        </a:spcAft>
                        <a:buNone/>
                      </a:pPr>
                      <a:r>
                        <a:rPr lang="en-GB" sz="1800" b="0" i="0" dirty="0">
                          <a:effectLst/>
                          <a:latin typeface="Tietoevry Sans 1"/>
                        </a:rPr>
                        <a:t>16.15 </a:t>
                      </a:r>
                      <a:endParaRPr lang="en-GB" sz="1800" b="0" i="0" dirty="0">
                        <a:effectLst/>
                      </a:endParaRPr>
                    </a:p>
                  </a:txBody>
                  <a:tcPr marL="67537" marR="67537" marT="33769" marB="3376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1800" b="1" i="0" dirty="0">
                          <a:solidFill>
                            <a:srgbClr val="00B0F0"/>
                          </a:solidFill>
                          <a:effectLst/>
                          <a:latin typeface="Tietoevry Sans 1"/>
                        </a:rPr>
                        <a:t>Minimum Competition Standards (IWWF 25.09) and E&amp;A Normal Competition Standards (EA4.1.4)</a:t>
                      </a:r>
                      <a:r>
                        <a:rPr lang="en-GB" sz="1800" b="0" i="0" dirty="0">
                          <a:solidFill>
                            <a:srgbClr val="00B0F0"/>
                          </a:solidFill>
                          <a:effectLst/>
                          <a:latin typeface="WordVisiCarriageReturn_MSFontService"/>
                        </a:rPr>
                        <a:t> </a:t>
                      </a:r>
                      <a:br>
                        <a:rPr lang="en-GB" sz="1800" b="0" i="0" dirty="0">
                          <a:solidFill>
                            <a:srgbClr val="00B0F0"/>
                          </a:solidFill>
                          <a:effectLst/>
                          <a:latin typeface="WordVisiCarriageReturn_MSFontService"/>
                        </a:rPr>
                      </a:br>
                      <a:r>
                        <a:rPr lang="en-GB" sz="1800" b="0" i="0" dirty="0">
                          <a:effectLst/>
                          <a:latin typeface="Tietoevry Sans 1"/>
                        </a:rPr>
                        <a:t>- WR vs. RL vs. NH </a:t>
                      </a:r>
                      <a:endParaRPr lang="en-GB" sz="1800" b="0" i="0" dirty="0">
                        <a:effectLst/>
                      </a:endParaRPr>
                    </a:p>
                    <a:p>
                      <a:pPr algn="l" rtl="0" fontAlgn="base">
                        <a:lnSpc>
                          <a:spcPts val="1575"/>
                        </a:lnSpc>
                        <a:spcAft>
                          <a:spcPts val="1300"/>
                        </a:spcAft>
                        <a:buNone/>
                      </a:pPr>
                      <a:r>
                        <a:rPr lang="en-GB" sz="1800" b="0" i="0" dirty="0">
                          <a:effectLst/>
                          <a:latin typeface="Tietoevry Sans 1"/>
                        </a:rPr>
                        <a:t>Dimos, Stian </a:t>
                      </a:r>
                      <a:endParaRPr lang="en-GB" sz="1800" b="0" i="0" dirty="0">
                        <a:effectLst/>
                      </a:endParaRPr>
                    </a:p>
                  </a:txBody>
                  <a:tcPr marL="67537" marR="67537" marT="33769" marB="3376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1800" b="1" i="0" dirty="0">
                          <a:solidFill>
                            <a:srgbClr val="270071"/>
                          </a:solidFill>
                          <a:effectLst/>
                          <a:latin typeface="Tietoevry Sans 1"/>
                        </a:rPr>
                        <a:t>SLALOM &amp; JUMP TECH</a:t>
                      </a:r>
                      <a:r>
                        <a:rPr lang="en-GB" sz="1800" b="0" i="0" dirty="0">
                          <a:solidFill>
                            <a:srgbClr val="270071"/>
                          </a:solidFill>
                          <a:effectLst/>
                          <a:latin typeface="WordVisiCarriageReturn_MSFontService"/>
                        </a:rPr>
                        <a:t> </a:t>
                      </a:r>
                      <a:br>
                        <a:rPr lang="en-GB" sz="1800" b="0" i="0" dirty="0">
                          <a:solidFill>
                            <a:srgbClr val="270071"/>
                          </a:solidFill>
                          <a:effectLst/>
                          <a:latin typeface="WordVisiCarriageReturn_MSFontService"/>
                        </a:rPr>
                      </a:br>
                      <a:r>
                        <a:rPr lang="en-GB" sz="1800" b="0" i="0" dirty="0">
                          <a:effectLst/>
                          <a:latin typeface="WordVisiCarriageReturn_MSFontService"/>
                        </a:rPr>
                        <a:t> </a:t>
                      </a:r>
                      <a:br>
                        <a:rPr lang="en-GB" sz="1800" b="0" i="0" dirty="0">
                          <a:effectLst/>
                          <a:latin typeface="WordVisiCarriageReturn_MSFontService"/>
                        </a:rPr>
                      </a:br>
                      <a:r>
                        <a:rPr lang="en-GB" sz="1800" b="0" i="0" dirty="0">
                          <a:effectLst/>
                          <a:latin typeface="Tietoevry Sans 1"/>
                        </a:rPr>
                        <a:t>- practice with system</a:t>
                      </a:r>
                      <a:r>
                        <a:rPr lang="en-GB" sz="1800" b="0" i="0" dirty="0">
                          <a:effectLst/>
                          <a:latin typeface="WordVisiCarriageReturn_MSFontService"/>
                        </a:rPr>
                        <a:t> </a:t>
                      </a:r>
                      <a:br>
                        <a:rPr lang="en-GB" sz="1800" b="0" i="0" dirty="0">
                          <a:effectLst/>
                          <a:latin typeface="WordVisiCarriageReturn_MSFontService"/>
                        </a:rPr>
                      </a:br>
                      <a:r>
                        <a:rPr lang="en-GB" sz="1800" b="0" i="0" dirty="0">
                          <a:effectLst/>
                          <a:latin typeface="WordVisiCarriageReturn_MSFontService"/>
                        </a:rPr>
                        <a:t> </a:t>
                      </a:r>
                      <a:br>
                        <a:rPr lang="en-GB" sz="1800" b="0" i="0" dirty="0">
                          <a:effectLst/>
                          <a:latin typeface="WordVisiCarriageReturn_MSFontService"/>
                        </a:rPr>
                      </a:br>
                      <a:r>
                        <a:rPr lang="en-GB" sz="1800" b="0" i="0" dirty="0">
                          <a:effectLst/>
                          <a:latin typeface="Tietoevry Sans 1"/>
                        </a:rPr>
                        <a:t>Donal, Ian </a:t>
                      </a:r>
                      <a:endParaRPr lang="en-GB" sz="1800" b="0" i="0" dirty="0">
                        <a:effectLst/>
                      </a:endParaRPr>
                    </a:p>
                  </a:txBody>
                  <a:tcPr marL="67537" marR="67537" marT="33769" marB="3376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1800" b="1" i="0" dirty="0" err="1">
                          <a:effectLst/>
                          <a:latin typeface="Tietoevry Sans 1"/>
                        </a:rPr>
                        <a:t>Cableski</a:t>
                      </a:r>
                      <a:r>
                        <a:rPr lang="en-GB" sz="1800" b="1" i="0" dirty="0">
                          <a:effectLst/>
                          <a:latin typeface="WordVisiCarriageReturn_MSFontService"/>
                        </a:rPr>
                        <a:t> </a:t>
                      </a:r>
                      <a:br>
                        <a:rPr lang="en-GB" sz="1800" b="1" i="0" dirty="0">
                          <a:effectLst/>
                          <a:latin typeface="WordVisiCarriageReturn_MSFontService"/>
                        </a:rPr>
                      </a:br>
                      <a:r>
                        <a:rPr lang="en-GB" sz="1800" b="1" i="0" dirty="0">
                          <a:effectLst/>
                          <a:latin typeface="Tietoevry Sans 1"/>
                        </a:rPr>
                        <a:t>Disabled </a:t>
                      </a:r>
                      <a:endParaRPr lang="en-GB" sz="1800" b="1" i="0" dirty="0">
                        <a:effectLst/>
                      </a:endParaRPr>
                    </a:p>
                  </a:txBody>
                  <a:tcPr marL="67537" marR="67537" marT="33769" marB="3376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1800" b="1" i="0" dirty="0">
                          <a:effectLst/>
                          <a:latin typeface="Tietoevry Sans 1"/>
                        </a:rPr>
                        <a:t>Exams 2</a:t>
                      </a:r>
                      <a:r>
                        <a:rPr lang="en-GB" sz="1800" b="0" i="0" dirty="0">
                          <a:effectLst/>
                          <a:latin typeface="WordVisiCarriageReturn_MSFontService"/>
                        </a:rPr>
                        <a:t> </a:t>
                      </a:r>
                      <a:br>
                        <a:rPr lang="en-GB" sz="1800" b="0" i="0" dirty="0">
                          <a:effectLst/>
                          <a:latin typeface="WordVisiCarriageReturn_MSFontService"/>
                        </a:rPr>
                      </a:br>
                      <a:r>
                        <a:rPr lang="en-GB" sz="1800" b="1" i="0" dirty="0">
                          <a:solidFill>
                            <a:srgbClr val="FF0000"/>
                          </a:solidFill>
                          <a:effectLst/>
                          <a:latin typeface="Tietoevry Sans 1"/>
                        </a:rPr>
                        <a:t>TRICKS PRACTICAL EXAM</a:t>
                      </a:r>
                      <a:r>
                        <a:rPr lang="en-GB" sz="1800" b="0" i="0" dirty="0">
                          <a:solidFill>
                            <a:srgbClr val="FF0000"/>
                          </a:solidFill>
                          <a:effectLst/>
                          <a:latin typeface="WordVisiCarriageReturn_MSFontService"/>
                        </a:rPr>
                        <a:t> </a:t>
                      </a:r>
                      <a:br>
                        <a:rPr lang="en-GB" sz="1800" b="0" i="0" dirty="0">
                          <a:solidFill>
                            <a:srgbClr val="FF0000"/>
                          </a:solidFill>
                          <a:effectLst/>
                          <a:latin typeface="WordVisiCarriageReturn_MSFontService"/>
                        </a:rPr>
                      </a:br>
                      <a:r>
                        <a:rPr lang="en-GB" sz="1800" b="0" i="0" dirty="0">
                          <a:effectLst/>
                          <a:latin typeface="WordVisiCarriageReturn_MSFontService"/>
                        </a:rPr>
                        <a:t> </a:t>
                      </a:r>
                      <a:br>
                        <a:rPr lang="en-GB" sz="1800" b="0" i="0" dirty="0">
                          <a:effectLst/>
                          <a:latin typeface="WordVisiCarriageReturn_MSFontService"/>
                        </a:rPr>
                      </a:br>
                      <a:r>
                        <a:rPr lang="en-GB" sz="1800" b="0" i="0" dirty="0">
                          <a:effectLst/>
                          <a:latin typeface="Tietoevry Sans 1"/>
                        </a:rPr>
                        <a:t>- J1, J1*, J2, J2*</a:t>
                      </a:r>
                      <a:r>
                        <a:rPr lang="en-GB" sz="1800" b="0" i="0" dirty="0">
                          <a:effectLst/>
                          <a:latin typeface="WordVisiCarriageReturn_MSFontService"/>
                        </a:rPr>
                        <a:t> </a:t>
                      </a:r>
                      <a:br>
                        <a:rPr lang="en-GB" sz="1800" b="0" i="0" dirty="0">
                          <a:effectLst/>
                          <a:latin typeface="WordVisiCarriageReturn_MSFontService"/>
                        </a:rPr>
                      </a:br>
                      <a:r>
                        <a:rPr lang="en-GB" sz="1800" b="0" i="0" dirty="0">
                          <a:effectLst/>
                          <a:latin typeface="Tietoevry Sans 1"/>
                        </a:rPr>
                        <a:t>- ONLINE EXAM ONLY</a:t>
                      </a:r>
                      <a:r>
                        <a:rPr lang="en-GB" sz="1800" b="0" i="0" dirty="0">
                          <a:effectLst/>
                          <a:latin typeface="WordVisiCarriageReturn_MSFontService"/>
                        </a:rPr>
                        <a:t> </a:t>
                      </a:r>
                      <a:br>
                        <a:rPr lang="en-GB" sz="1800" b="0" i="0" dirty="0">
                          <a:effectLst/>
                          <a:latin typeface="WordVisiCarriageReturn_MSFontService"/>
                        </a:rPr>
                      </a:br>
                      <a:r>
                        <a:rPr lang="en-GB" sz="1800" b="0" i="0" dirty="0">
                          <a:effectLst/>
                          <a:latin typeface="Tietoevry Sans 1"/>
                        </a:rPr>
                        <a:t>- use own computer (PC preferred) </a:t>
                      </a:r>
                      <a:endParaRPr lang="en-GB" sz="1800" b="0" i="0" dirty="0">
                        <a:effectLst/>
                      </a:endParaRPr>
                    </a:p>
                    <a:p>
                      <a:pPr algn="l" rtl="0" fontAlgn="base">
                        <a:lnSpc>
                          <a:spcPts val="1575"/>
                        </a:lnSpc>
                        <a:spcAft>
                          <a:spcPts val="1300"/>
                        </a:spcAft>
                        <a:buNone/>
                      </a:pPr>
                      <a:r>
                        <a:rPr lang="en-GB" sz="1800" b="0" i="0" dirty="0">
                          <a:effectLst/>
                          <a:latin typeface="Tietoevry Sans 1"/>
                        </a:rPr>
                        <a:t>Aliaksandra, Council </a:t>
                      </a:r>
                      <a:endParaRPr lang="en-GB" sz="1800" b="0" i="0" dirty="0">
                        <a:effectLst/>
                      </a:endParaRPr>
                    </a:p>
                  </a:txBody>
                  <a:tcPr marL="67537" marR="67537" marT="33769" marB="3376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23266296"/>
                  </a:ext>
                </a:extLst>
              </a:tr>
              <a:tr h="2104637">
                <a:tc>
                  <a:txBody>
                    <a:bodyPr/>
                    <a:lstStyle/>
                    <a:p>
                      <a:pPr algn="l" rtl="0" fontAlgn="base">
                        <a:lnSpc>
                          <a:spcPts val="1500"/>
                        </a:lnSpc>
                        <a:spcAft>
                          <a:spcPts val="1300"/>
                        </a:spcAft>
                        <a:buNone/>
                      </a:pPr>
                      <a:r>
                        <a:rPr lang="en-GB" sz="1800" b="0" i="0" dirty="0">
                          <a:effectLst/>
                          <a:latin typeface="Tietoevry Sans 1"/>
                        </a:rPr>
                        <a:t>17.30 </a:t>
                      </a:r>
                      <a:endParaRPr lang="en-GB" sz="1800" b="0" i="0" dirty="0">
                        <a:effectLst/>
                      </a:endParaRPr>
                    </a:p>
                  </a:txBody>
                  <a:tcPr marL="67537" marR="67537" marT="33769" marB="3376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fr-FR" sz="1800" b="1" i="0" dirty="0">
                          <a:solidFill>
                            <a:srgbClr val="B75F36"/>
                          </a:solidFill>
                          <a:effectLst/>
                          <a:latin typeface="Tietoevry Sans 1"/>
                        </a:rPr>
                        <a:t>OFFICIALS DUTIES &amp; RESPONSIBILITIES</a:t>
                      </a:r>
                      <a:r>
                        <a:rPr lang="fr-FR" sz="1800" b="0" i="0" dirty="0">
                          <a:solidFill>
                            <a:srgbClr val="B75F36"/>
                          </a:solidFill>
                          <a:effectLst/>
                          <a:latin typeface="WordVisiCarriageReturn_MSFontService"/>
                        </a:rPr>
                        <a:t> </a:t>
                      </a:r>
                      <a:br>
                        <a:rPr lang="fr-FR" sz="1800" b="0" i="0" dirty="0">
                          <a:solidFill>
                            <a:srgbClr val="B75F36"/>
                          </a:solidFill>
                          <a:effectLst/>
                          <a:latin typeface="WordVisiCarriageReturn_MSFontService"/>
                        </a:rPr>
                      </a:br>
                      <a:r>
                        <a:rPr lang="fr-FR" sz="1800" b="0" i="0" dirty="0">
                          <a:effectLst/>
                          <a:latin typeface="WordVisiCarriageReturn_MSFontService"/>
                        </a:rPr>
                        <a:t> </a:t>
                      </a:r>
                      <a:br>
                        <a:rPr lang="fr-FR" sz="1800" b="0" i="0" dirty="0">
                          <a:effectLst/>
                          <a:latin typeface="WordVisiCarriageReturn_MSFontService"/>
                        </a:rPr>
                      </a:br>
                      <a:r>
                        <a:rPr lang="fr-FR" sz="1800" b="0" i="0" dirty="0">
                          <a:effectLst/>
                          <a:latin typeface="Tietoevry Sans 1"/>
                        </a:rPr>
                        <a:t>Dimos, Stian</a:t>
                      </a:r>
                      <a:r>
                        <a:rPr lang="fr-FR" sz="1800" b="0" i="0" dirty="0">
                          <a:effectLst/>
                          <a:latin typeface="WordVisiCarriageReturn_MSFontService"/>
                        </a:rPr>
                        <a:t> </a:t>
                      </a:r>
                      <a:br>
                        <a:rPr lang="fr-FR" sz="1800" b="0" i="0" dirty="0">
                          <a:effectLst/>
                          <a:latin typeface="WordVisiCarriageReturn_MSFontService"/>
                        </a:rPr>
                      </a:br>
                      <a:r>
                        <a:rPr lang="fr-FR" sz="1800" b="0" i="0" dirty="0">
                          <a:effectLst/>
                          <a:latin typeface="Tietoevry Sans 1"/>
                        </a:rPr>
                        <a:t> </a:t>
                      </a:r>
                      <a:endParaRPr lang="fr-FR" sz="1800" b="0" i="0" dirty="0">
                        <a:effectLst/>
                      </a:endParaRPr>
                    </a:p>
                  </a:txBody>
                  <a:tcPr marL="67537" marR="67537" marT="33769" marB="3376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1800" b="1" i="0">
                          <a:solidFill>
                            <a:srgbClr val="1C9B5C"/>
                          </a:solidFill>
                          <a:effectLst/>
                          <a:latin typeface="Tietoevry Sans 1"/>
                        </a:rPr>
                        <a:t>TRICKS TRAINING</a:t>
                      </a:r>
                      <a:r>
                        <a:rPr lang="en-GB" sz="1800" b="0" i="0">
                          <a:solidFill>
                            <a:srgbClr val="1C9B5C"/>
                          </a:solidFill>
                          <a:effectLst/>
                          <a:latin typeface="WordVisiCarriageReturn_MSFontService"/>
                        </a:rPr>
                        <a:t> </a:t>
                      </a:r>
                      <a:br>
                        <a:rPr lang="en-GB" sz="1800" b="0" i="0">
                          <a:solidFill>
                            <a:srgbClr val="1C9B5C"/>
                          </a:solidFill>
                          <a:effectLst/>
                          <a:latin typeface="WordVisiCarriageReturn_MSFontService"/>
                        </a:rPr>
                      </a:br>
                      <a:r>
                        <a:rPr lang="en-GB" sz="1800" b="1" i="0">
                          <a:effectLst/>
                          <a:latin typeface="Tietoevry Sans 1"/>
                        </a:rPr>
                        <a:t>- </a:t>
                      </a:r>
                      <a:r>
                        <a:rPr lang="en-GB" sz="1800" b="0" i="0">
                          <a:effectLst/>
                          <a:latin typeface="Tietoevry Sans 1"/>
                        </a:rPr>
                        <a:t>practice with systems</a:t>
                      </a:r>
                      <a:r>
                        <a:rPr lang="en-GB" sz="1800" b="0" i="0">
                          <a:effectLst/>
                          <a:latin typeface="WordVisiCarriageReturn_MSFontService"/>
                        </a:rPr>
                        <a:t> </a:t>
                      </a:r>
                      <a:br>
                        <a:rPr lang="en-GB" sz="1800" b="0" i="0">
                          <a:effectLst/>
                          <a:latin typeface="WordVisiCarriageReturn_MSFontService"/>
                        </a:rPr>
                      </a:br>
                      <a:r>
                        <a:rPr lang="en-GB" sz="1800" b="0" i="0">
                          <a:effectLst/>
                          <a:latin typeface="Tietoevry Sans 1"/>
                        </a:rPr>
                        <a:t>- eyeTrick</a:t>
                      </a:r>
                      <a:r>
                        <a:rPr lang="en-GB" sz="1800" b="0" i="0">
                          <a:effectLst/>
                          <a:latin typeface="WordVisiCarriageReturn_MSFontService"/>
                        </a:rPr>
                        <a:t> </a:t>
                      </a:r>
                      <a:br>
                        <a:rPr lang="en-GB" sz="1800" b="0" i="0">
                          <a:effectLst/>
                          <a:latin typeface="WordVisiCarriageReturn_MSFontService"/>
                        </a:rPr>
                      </a:br>
                      <a:r>
                        <a:rPr lang="en-GB" sz="1800" b="0" i="0">
                          <a:effectLst/>
                          <a:latin typeface="Tietoevry Sans 1"/>
                        </a:rPr>
                        <a:t>- SplashTricks</a:t>
                      </a:r>
                      <a:r>
                        <a:rPr lang="en-GB" sz="1800" b="0" i="0">
                          <a:effectLst/>
                          <a:latin typeface="WordVisiCarriageReturn_MSFontService"/>
                        </a:rPr>
                        <a:t> </a:t>
                      </a:r>
                      <a:br>
                        <a:rPr lang="en-GB" sz="1800" b="0" i="0">
                          <a:effectLst/>
                          <a:latin typeface="WordVisiCarriageReturn_MSFontService"/>
                        </a:rPr>
                      </a:br>
                      <a:r>
                        <a:rPr lang="en-GB" sz="1800" b="0" i="0">
                          <a:effectLst/>
                          <a:latin typeface="Tietoevry Sans 1"/>
                        </a:rPr>
                        <a:t>- Stopwatch </a:t>
                      </a:r>
                      <a:endParaRPr lang="en-GB" sz="1800" b="0" i="0">
                        <a:effectLst/>
                      </a:endParaRPr>
                    </a:p>
                    <a:p>
                      <a:pPr algn="l" rtl="0" fontAlgn="base">
                        <a:lnSpc>
                          <a:spcPts val="1575"/>
                        </a:lnSpc>
                        <a:spcAft>
                          <a:spcPts val="1300"/>
                        </a:spcAft>
                        <a:buNone/>
                      </a:pPr>
                      <a:r>
                        <a:rPr lang="en-GB" sz="1800" b="1" i="0">
                          <a:solidFill>
                            <a:srgbClr val="1C9B5C"/>
                          </a:solidFill>
                          <a:effectLst/>
                          <a:latin typeface="Tietoevry Sans 1"/>
                        </a:rPr>
                        <a:t>TRICKS SCORING</a:t>
                      </a:r>
                      <a:r>
                        <a:rPr lang="en-GB" sz="1800" b="0" i="0">
                          <a:solidFill>
                            <a:srgbClr val="1C9B5C"/>
                          </a:solidFill>
                          <a:effectLst/>
                          <a:latin typeface="WordVisiCarriageReturn_MSFontService"/>
                        </a:rPr>
                        <a:t> </a:t>
                      </a:r>
                      <a:br>
                        <a:rPr lang="en-GB" sz="1800" b="0" i="0">
                          <a:solidFill>
                            <a:srgbClr val="1C9B5C"/>
                          </a:solidFill>
                          <a:effectLst/>
                          <a:latin typeface="WordVisiCarriageReturn_MSFontService"/>
                        </a:rPr>
                      </a:br>
                      <a:r>
                        <a:rPr lang="en-GB" sz="1800" b="0" i="0">
                          <a:effectLst/>
                          <a:latin typeface="Tietoevry Sans 1"/>
                        </a:rPr>
                        <a:t>- training with Judges </a:t>
                      </a:r>
                      <a:endParaRPr lang="en-GB" sz="1800" b="0" i="0">
                        <a:effectLst/>
                      </a:endParaRPr>
                    </a:p>
                    <a:p>
                      <a:pPr algn="l" rtl="0" fontAlgn="base">
                        <a:lnSpc>
                          <a:spcPts val="1575"/>
                        </a:lnSpc>
                        <a:spcAft>
                          <a:spcPts val="1300"/>
                        </a:spcAft>
                        <a:buNone/>
                      </a:pPr>
                      <a:r>
                        <a:rPr lang="en-GB" sz="1800" b="0" i="0">
                          <a:effectLst/>
                          <a:latin typeface="Tietoevry Sans 1"/>
                        </a:rPr>
                        <a:t>Candido, Donal, Hannu, Ian </a:t>
                      </a:r>
                      <a:endParaRPr lang="en-GB" sz="1800" b="0" i="0">
                        <a:effectLst/>
                      </a:endParaRPr>
                    </a:p>
                  </a:txBody>
                  <a:tcPr marL="67537" marR="67537" marT="33769" marB="3376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1800" b="1" i="0" dirty="0" err="1">
                          <a:effectLst/>
                          <a:latin typeface="Tietoevry Sans 1"/>
                        </a:rPr>
                        <a:t>Cableski</a:t>
                      </a:r>
                      <a:r>
                        <a:rPr lang="en-GB" sz="1800" b="1" i="0" dirty="0">
                          <a:effectLst/>
                          <a:latin typeface="WordVisiCarriageReturn_MSFontService"/>
                        </a:rPr>
                        <a:t> </a:t>
                      </a:r>
                      <a:br>
                        <a:rPr lang="en-GB" sz="1800" b="1" i="0" dirty="0">
                          <a:effectLst/>
                          <a:latin typeface="WordVisiCarriageReturn_MSFontService"/>
                        </a:rPr>
                      </a:br>
                      <a:r>
                        <a:rPr lang="en-GB" sz="1800" b="1" i="0" dirty="0">
                          <a:effectLst/>
                          <a:latin typeface="Tietoevry Sans 1"/>
                        </a:rPr>
                        <a:t>Disabled </a:t>
                      </a:r>
                      <a:endParaRPr lang="en-GB" sz="1800" b="1" i="0" dirty="0">
                        <a:effectLst/>
                      </a:endParaRPr>
                    </a:p>
                  </a:txBody>
                  <a:tcPr marL="67537" marR="67537" marT="33769" marB="3376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1800" b="1" i="0" dirty="0">
                          <a:effectLst/>
                          <a:latin typeface="Tietoevry Sans 1"/>
                        </a:rPr>
                        <a:t>Exams 3</a:t>
                      </a:r>
                      <a:r>
                        <a:rPr lang="en-GB" sz="1800" b="0" i="0" dirty="0">
                          <a:effectLst/>
                          <a:latin typeface="WordVisiCarriageReturn_MSFontService"/>
                        </a:rPr>
                        <a:t> </a:t>
                      </a:r>
                      <a:br>
                        <a:rPr lang="en-GB" sz="1800" b="0" i="0" dirty="0">
                          <a:effectLst/>
                          <a:latin typeface="WordVisiCarriageReturn_MSFontService"/>
                        </a:rPr>
                      </a:br>
                      <a:r>
                        <a:rPr lang="en-GB" sz="1800" b="1" i="0" dirty="0">
                          <a:solidFill>
                            <a:srgbClr val="FF0000"/>
                          </a:solidFill>
                          <a:effectLst/>
                          <a:latin typeface="Tietoevry Sans 1"/>
                        </a:rPr>
                        <a:t>ALL THEORY EXAMS</a:t>
                      </a:r>
                      <a:r>
                        <a:rPr lang="en-GB" sz="1800" b="0" i="0" dirty="0">
                          <a:solidFill>
                            <a:srgbClr val="FF0000"/>
                          </a:solidFill>
                          <a:effectLst/>
                          <a:latin typeface="WordVisiCarriageReturn_MSFontService"/>
                        </a:rPr>
                        <a:t> </a:t>
                      </a:r>
                      <a:br>
                        <a:rPr lang="en-GB" sz="1800" b="0" i="0" dirty="0">
                          <a:solidFill>
                            <a:srgbClr val="FF0000"/>
                          </a:solidFill>
                          <a:effectLst/>
                          <a:latin typeface="WordVisiCarriageReturn_MSFontService"/>
                        </a:rPr>
                      </a:br>
                      <a:r>
                        <a:rPr lang="en-GB" sz="1800" b="0" i="0" dirty="0">
                          <a:effectLst/>
                          <a:latin typeface="WordVisiCarriageReturn_MSFontService"/>
                        </a:rPr>
                        <a:t> </a:t>
                      </a:r>
                      <a:br>
                        <a:rPr lang="en-GB" sz="1800" b="0" i="0" dirty="0">
                          <a:effectLst/>
                          <a:latin typeface="WordVisiCarriageReturn_MSFontService"/>
                        </a:rPr>
                      </a:br>
                      <a:r>
                        <a:rPr lang="en-GB" sz="1800" b="0" i="0" dirty="0">
                          <a:effectLst/>
                          <a:latin typeface="Tietoevry Sans 1"/>
                        </a:rPr>
                        <a:t>- All Officials and All Levels</a:t>
                      </a:r>
                      <a:r>
                        <a:rPr lang="en-GB" sz="1800" b="0" i="0" dirty="0">
                          <a:effectLst/>
                          <a:latin typeface="WordVisiCarriageReturn_MSFontService"/>
                        </a:rPr>
                        <a:t> </a:t>
                      </a:r>
                      <a:br>
                        <a:rPr lang="en-GB" sz="1800" b="0" i="0" dirty="0">
                          <a:effectLst/>
                          <a:latin typeface="WordVisiCarriageReturn_MSFontService"/>
                        </a:rPr>
                      </a:br>
                      <a:r>
                        <a:rPr lang="en-GB" sz="1800" b="0" i="0" dirty="0">
                          <a:effectLst/>
                          <a:latin typeface="Tietoevry Sans 1"/>
                        </a:rPr>
                        <a:t>- ONLINE EXAM ONLY</a:t>
                      </a:r>
                      <a:r>
                        <a:rPr lang="en-GB" sz="1800" b="0" i="0" dirty="0">
                          <a:effectLst/>
                          <a:latin typeface="WordVisiCarriageReturn_MSFontService"/>
                        </a:rPr>
                        <a:t> </a:t>
                      </a:r>
                      <a:br>
                        <a:rPr lang="en-GB" sz="1800" b="0" i="0" dirty="0">
                          <a:effectLst/>
                          <a:latin typeface="WordVisiCarriageReturn_MSFontService"/>
                        </a:rPr>
                      </a:br>
                      <a:r>
                        <a:rPr lang="en-GB" sz="1800" b="0" i="0" dirty="0">
                          <a:effectLst/>
                          <a:latin typeface="Tietoevry Sans 1"/>
                        </a:rPr>
                        <a:t>- use own computer (PC preferred) </a:t>
                      </a:r>
                      <a:endParaRPr lang="en-GB" sz="1800" b="0" i="0" dirty="0">
                        <a:effectLst/>
                      </a:endParaRPr>
                    </a:p>
                    <a:p>
                      <a:pPr algn="l" rtl="0" fontAlgn="base">
                        <a:lnSpc>
                          <a:spcPts val="1575"/>
                        </a:lnSpc>
                        <a:spcAft>
                          <a:spcPts val="1300"/>
                        </a:spcAft>
                        <a:buNone/>
                      </a:pPr>
                      <a:r>
                        <a:rPr lang="en-GB" sz="1800" b="0" i="0" dirty="0">
                          <a:effectLst/>
                          <a:latin typeface="Tietoevry Sans 1"/>
                        </a:rPr>
                        <a:t>Aliaksandra, Council </a:t>
                      </a:r>
                      <a:endParaRPr lang="en-GB" sz="1800" b="0" i="0" dirty="0">
                        <a:effectLst/>
                      </a:endParaRPr>
                    </a:p>
                  </a:txBody>
                  <a:tcPr marL="67537" marR="67537" marT="33769" marB="3376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7017948"/>
                  </a:ext>
                </a:extLst>
              </a:tr>
              <a:tr h="414090">
                <a:tc>
                  <a:txBody>
                    <a:bodyPr/>
                    <a:lstStyle/>
                    <a:p>
                      <a:pPr algn="l" rtl="0" fontAlgn="base">
                        <a:lnSpc>
                          <a:spcPts val="1500"/>
                        </a:lnSpc>
                        <a:spcAft>
                          <a:spcPts val="1300"/>
                        </a:spcAft>
                        <a:buNone/>
                      </a:pPr>
                      <a:r>
                        <a:rPr lang="en-GB" sz="1800" b="0" i="0">
                          <a:effectLst/>
                          <a:latin typeface="Tietoevry Sans 1"/>
                        </a:rPr>
                        <a:t>20,00 – 23,00 </a:t>
                      </a:r>
                      <a:endParaRPr lang="en-GB" sz="1800" b="0" i="0">
                        <a:effectLst/>
                      </a:endParaRPr>
                    </a:p>
                  </a:txBody>
                  <a:tcPr marL="67537" marR="67537" marT="33769" marB="3376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4">
                  <a:txBody>
                    <a:bodyPr/>
                    <a:lstStyle/>
                    <a:p>
                      <a:pPr algn="ctr" rtl="0" fontAlgn="base">
                        <a:lnSpc>
                          <a:spcPts val="1875"/>
                        </a:lnSpc>
                        <a:buNone/>
                      </a:pPr>
                      <a:r>
                        <a:rPr lang="en-GB" sz="1800" b="1" i="1" dirty="0">
                          <a:solidFill>
                            <a:srgbClr val="FF0000"/>
                          </a:solidFill>
                          <a:effectLst/>
                          <a:latin typeface="Tietoevry Sans 1"/>
                        </a:rPr>
                        <a:t>DINNER @ CITY CENTER</a:t>
                      </a:r>
                      <a:r>
                        <a:rPr lang="en-GB" sz="1800" b="0" i="1" dirty="0">
                          <a:solidFill>
                            <a:srgbClr val="FF0000"/>
                          </a:solidFill>
                          <a:effectLst/>
                          <a:latin typeface="Tietoevry Sans 1"/>
                        </a:rPr>
                        <a:t> - </a:t>
                      </a:r>
                      <a:r>
                        <a:rPr lang="en-GB" sz="1800" b="1" i="0" u="sng" strike="noStrike" dirty="0">
                          <a:solidFill>
                            <a:srgbClr val="FB0410"/>
                          </a:solidFill>
                          <a:effectLst/>
                          <a:latin typeface="Tietoevry Sans 1"/>
                          <a:hlinkClick r:id="rId2"/>
                        </a:rPr>
                        <a:t>ČERVENÝ JELEN (RED DEER)</a:t>
                      </a:r>
                      <a:r>
                        <a:rPr lang="en-GB" sz="1800" b="0" i="0" dirty="0">
                          <a:effectLst/>
                          <a:latin typeface="Tietoevry Sans 1"/>
                        </a:rPr>
                        <a:t> </a:t>
                      </a:r>
                      <a:endParaRPr lang="en-GB" sz="1800" b="0" i="0" dirty="0">
                        <a:effectLst/>
                      </a:endParaRPr>
                    </a:p>
                    <a:p>
                      <a:pPr algn="ctr" rtl="0" fontAlgn="base">
                        <a:lnSpc>
                          <a:spcPts val="1875"/>
                        </a:lnSpc>
                        <a:spcAft>
                          <a:spcPts val="1300"/>
                        </a:spcAft>
                        <a:buNone/>
                      </a:pPr>
                      <a:r>
                        <a:rPr lang="en-GB" sz="1800" b="0" i="0" dirty="0">
                          <a:solidFill>
                            <a:srgbClr val="FF0000"/>
                          </a:solidFill>
                          <a:effectLst/>
                          <a:latin typeface="Tietoevry Sans 1"/>
                        </a:rPr>
                        <a:t> </a:t>
                      </a:r>
                      <a:endParaRPr lang="en-GB" sz="1800" b="0" i="0" dirty="0">
                        <a:effectLst/>
                      </a:endParaRPr>
                    </a:p>
                  </a:txBody>
                  <a:tcPr marL="67537" marR="67537" marT="33769" marB="3376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18720329"/>
                  </a:ext>
                </a:extLst>
              </a:tr>
            </a:tbl>
          </a:graphicData>
        </a:graphic>
      </p:graphicFrame>
    </p:spTree>
    <p:extLst>
      <p:ext uri="{BB962C8B-B14F-4D97-AF65-F5344CB8AC3E}">
        <p14:creationId xmlns:p14="http://schemas.microsoft.com/office/powerpoint/2010/main" val="3441665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058D7-2441-8356-EEFF-26BDCF03ED25}"/>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16933B1A-A4CB-F872-0A42-AD9D0A0A9C8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a:solidFill>
                  <a:srgbClr val="FFFFFF"/>
                </a:solidFill>
              </a:rPr>
              <a:pPr>
                <a:spcAft>
                  <a:spcPts val="600"/>
                </a:spcAft>
              </a:pPr>
              <a:t>13</a:t>
            </a:fld>
            <a:endParaRPr lang="en-US">
              <a:solidFill>
                <a:srgbClr val="FFFFFF"/>
              </a:solidFill>
            </a:endParaRPr>
          </a:p>
        </p:txBody>
      </p:sp>
      <p:pic>
        <p:nvPicPr>
          <p:cNvPr id="6" name="Picture Placeholder 5" descr="A person on a water ski&#10;&#10;AI-generated content may be incorrect.">
            <a:extLst>
              <a:ext uri="{FF2B5EF4-FFF2-40B4-BE49-F238E27FC236}">
                <a16:creationId xmlns:a16="http://schemas.microsoft.com/office/drawing/2014/main" id="{4E6A5FAA-094D-3546-0363-82A893C6137F}"/>
              </a:ext>
            </a:extLst>
          </p:cNvPr>
          <p:cNvPicPr>
            <a:picLocks noGrp="1" noChangeAspect="1"/>
          </p:cNvPicPr>
          <p:nvPr>
            <p:ph type="pic" sz="quarter" idx="14"/>
          </p:nvPr>
        </p:nvPicPr>
        <p:blipFill>
          <a:blip r:embed="rId2"/>
          <a:srcRect l="19306" r="19306"/>
          <a:stretch>
            <a:fillRect/>
          </a:stretch>
        </p:blipFill>
        <p:spPr>
          <a:xfrm>
            <a:off x="540519" y="2026780"/>
            <a:ext cx="3707972" cy="3707971"/>
          </a:xfrm>
        </p:spPr>
      </p:pic>
      <p:sp>
        <p:nvSpPr>
          <p:cNvPr id="3" name="TextBox 2">
            <a:extLst>
              <a:ext uri="{FF2B5EF4-FFF2-40B4-BE49-F238E27FC236}">
                <a16:creationId xmlns:a16="http://schemas.microsoft.com/office/drawing/2014/main" id="{CC8CED96-A47C-52FC-771E-3FFC41A189F9}"/>
              </a:ext>
            </a:extLst>
          </p:cNvPr>
          <p:cNvSpPr txBox="1"/>
          <p:nvPr/>
        </p:nvSpPr>
        <p:spPr>
          <a:xfrm>
            <a:off x="4699254" y="431328"/>
            <a:ext cx="7166610" cy="369332"/>
          </a:xfrm>
          <a:prstGeom prst="rect">
            <a:avLst/>
          </a:prstGeom>
          <a:noFill/>
        </p:spPr>
        <p:txBody>
          <a:bodyPr wrap="square">
            <a:spAutoFit/>
          </a:bodyPr>
          <a:lstStyle/>
          <a:p>
            <a:r>
              <a:rPr lang="en-GB" sz="1800" b="1" i="0" u="sng" dirty="0">
                <a:ln w="0"/>
                <a:solidFill>
                  <a:schemeClr val="accent1"/>
                </a:solidFill>
                <a:effectLst>
                  <a:outerShdw blurRad="38100" dist="25400" dir="5400000" algn="ctr" rotWithShape="0">
                    <a:srgbClr val="6E747A">
                      <a:alpha val="43000"/>
                    </a:srgbClr>
                  </a:outerShdw>
                </a:effectLst>
                <a:latin typeface="Tietoevry Sans 1"/>
              </a:rPr>
              <a:t>SUNDAY – All together – Beat &amp; Voice &amp; Sound</a:t>
            </a:r>
            <a:endParaRPr lang="en-GB" sz="2000" b="1" dirty="0">
              <a:ln w="0"/>
              <a:solidFill>
                <a:schemeClr val="accent1"/>
              </a:solidFill>
              <a:effectLst>
                <a:outerShdw blurRad="38100" dist="25400" dir="5400000" algn="ctr" rotWithShape="0">
                  <a:srgbClr val="6E747A">
                    <a:alpha val="43000"/>
                  </a:srgbClr>
                </a:outerShdw>
              </a:effectLst>
            </a:endParaRPr>
          </a:p>
        </p:txBody>
      </p:sp>
      <p:graphicFrame>
        <p:nvGraphicFramePr>
          <p:cNvPr id="2" name="Table 1">
            <a:extLst>
              <a:ext uri="{FF2B5EF4-FFF2-40B4-BE49-F238E27FC236}">
                <a16:creationId xmlns:a16="http://schemas.microsoft.com/office/drawing/2014/main" id="{5137F862-2459-6947-892B-F46D3A034E7F}"/>
              </a:ext>
            </a:extLst>
          </p:cNvPr>
          <p:cNvGraphicFramePr>
            <a:graphicFrameLocks noGrp="1"/>
          </p:cNvGraphicFramePr>
          <p:nvPr>
            <p:extLst>
              <p:ext uri="{D42A27DB-BD31-4B8C-83A1-F6EECF244321}">
                <p14:modId xmlns:p14="http://schemas.microsoft.com/office/powerpoint/2010/main" val="1639185922"/>
              </p:ext>
            </p:extLst>
          </p:nvPr>
        </p:nvGraphicFramePr>
        <p:xfrm>
          <a:off x="3909848" y="1783081"/>
          <a:ext cx="7956017" cy="4140854"/>
        </p:xfrm>
        <a:graphic>
          <a:graphicData uri="http://schemas.openxmlformats.org/drawingml/2006/table">
            <a:tbl>
              <a:tblPr/>
              <a:tblGrid>
                <a:gridCol w="2125940">
                  <a:extLst>
                    <a:ext uri="{9D8B030D-6E8A-4147-A177-3AD203B41FA5}">
                      <a16:colId xmlns:a16="http://schemas.microsoft.com/office/drawing/2014/main" val="489953404"/>
                    </a:ext>
                  </a:extLst>
                </a:gridCol>
                <a:gridCol w="3158390">
                  <a:extLst>
                    <a:ext uri="{9D8B030D-6E8A-4147-A177-3AD203B41FA5}">
                      <a16:colId xmlns:a16="http://schemas.microsoft.com/office/drawing/2014/main" val="2685725066"/>
                    </a:ext>
                  </a:extLst>
                </a:gridCol>
                <a:gridCol w="2671687">
                  <a:extLst>
                    <a:ext uri="{9D8B030D-6E8A-4147-A177-3AD203B41FA5}">
                      <a16:colId xmlns:a16="http://schemas.microsoft.com/office/drawing/2014/main" val="3165535521"/>
                    </a:ext>
                  </a:extLst>
                </a:gridCol>
              </a:tblGrid>
              <a:tr h="1385788">
                <a:tc>
                  <a:txBody>
                    <a:bodyPr/>
                    <a:lstStyle/>
                    <a:p>
                      <a:pPr algn="l" rtl="0" fontAlgn="base">
                        <a:lnSpc>
                          <a:spcPts val="1575"/>
                        </a:lnSpc>
                        <a:spcAft>
                          <a:spcPts val="1300"/>
                        </a:spcAft>
                        <a:buNone/>
                      </a:pPr>
                      <a:r>
                        <a:rPr lang="en-GB" sz="2400" b="0" i="0" dirty="0">
                          <a:effectLst/>
                          <a:latin typeface="Tietoevry Sans 1"/>
                        </a:rPr>
                        <a:t>09.00 </a:t>
                      </a:r>
                      <a:endParaRPr lang="en-GB" sz="2400"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2400" b="1" i="0" dirty="0">
                          <a:solidFill>
                            <a:srgbClr val="DE0F06"/>
                          </a:solidFill>
                          <a:effectLst/>
                          <a:latin typeface="Tietoevry Sans 1"/>
                        </a:rPr>
                        <a:t>SAFE SPORT </a:t>
                      </a:r>
                      <a:r>
                        <a:rPr lang="en-GB" sz="2400" b="0" i="0" dirty="0">
                          <a:solidFill>
                            <a:srgbClr val="DE0F06"/>
                          </a:solidFill>
                          <a:effectLst/>
                          <a:latin typeface="WordVisiCarriageReturn_MSFontService"/>
                        </a:rPr>
                        <a:t> </a:t>
                      </a:r>
                      <a:br>
                        <a:rPr lang="en-GB" sz="2400" b="0" i="0" dirty="0">
                          <a:solidFill>
                            <a:srgbClr val="DE0F06"/>
                          </a:solidFill>
                          <a:effectLst/>
                          <a:latin typeface="WordVisiCarriageReturn_MSFontService"/>
                        </a:rPr>
                      </a:br>
                      <a:r>
                        <a:rPr lang="en-GB" sz="2400" b="0" i="0" dirty="0">
                          <a:effectLst/>
                          <a:latin typeface="WordVisiCarriageReturn_MSFontService"/>
                        </a:rPr>
                        <a:t> </a:t>
                      </a:r>
                      <a:br>
                        <a:rPr lang="en-GB" sz="2400" b="0" i="0" dirty="0">
                          <a:effectLst/>
                          <a:latin typeface="WordVisiCarriageReturn_MSFontService"/>
                        </a:rPr>
                      </a:br>
                      <a:r>
                        <a:rPr lang="en-GB" sz="2400" b="1" i="0" dirty="0">
                          <a:solidFill>
                            <a:srgbClr val="502B19"/>
                          </a:solidFill>
                          <a:effectLst/>
                          <a:latin typeface="Tietoevry Sans 1"/>
                        </a:rPr>
                        <a:t>SAFETY</a:t>
                      </a:r>
                      <a:r>
                        <a:rPr lang="en-GB" sz="2400" b="0" i="0" dirty="0">
                          <a:solidFill>
                            <a:srgbClr val="502B19"/>
                          </a:solidFill>
                          <a:effectLst/>
                          <a:latin typeface="Tietoevry Sans 1"/>
                        </a:rPr>
                        <a:t> </a:t>
                      </a:r>
                      <a:endParaRPr lang="en-GB" sz="2400"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2400" b="0" i="0" dirty="0">
                          <a:effectLst/>
                          <a:latin typeface="Tietoevry Sans 1"/>
                        </a:rPr>
                        <a:t>Gavin &amp; Karen</a:t>
                      </a:r>
                      <a:r>
                        <a:rPr lang="en-GB" sz="2400" b="0" i="0" dirty="0">
                          <a:effectLst/>
                          <a:latin typeface="WordVisiCarriageReturn_MSFontService"/>
                        </a:rPr>
                        <a:t> </a:t>
                      </a:r>
                      <a:br>
                        <a:rPr lang="en-GB" sz="2400" b="0" i="0" dirty="0">
                          <a:effectLst/>
                          <a:latin typeface="WordVisiCarriageReturn_MSFontService"/>
                        </a:rPr>
                      </a:br>
                      <a:r>
                        <a:rPr lang="en-GB" sz="2400" b="0" i="0" dirty="0">
                          <a:effectLst/>
                          <a:latin typeface="WordVisiCarriageReturn_MSFontService"/>
                        </a:rPr>
                        <a:t> </a:t>
                      </a:r>
                      <a:br>
                        <a:rPr lang="en-GB" sz="2400" b="0" i="0" dirty="0">
                          <a:effectLst/>
                          <a:latin typeface="WordVisiCarriageReturn_MSFontService"/>
                        </a:rPr>
                      </a:br>
                      <a:r>
                        <a:rPr lang="en-GB" sz="2400" b="0" i="0" dirty="0">
                          <a:effectLst/>
                          <a:latin typeface="Tietoevry Sans 1"/>
                        </a:rPr>
                        <a:t>Hannu &amp; Candido </a:t>
                      </a:r>
                      <a:endParaRPr lang="en-GB" sz="2400"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2929291"/>
                  </a:ext>
                </a:extLst>
              </a:tr>
              <a:tr h="645751">
                <a:tc>
                  <a:txBody>
                    <a:bodyPr/>
                    <a:lstStyle/>
                    <a:p>
                      <a:pPr algn="l" rtl="0" fontAlgn="base">
                        <a:lnSpc>
                          <a:spcPts val="1575"/>
                        </a:lnSpc>
                        <a:spcAft>
                          <a:spcPts val="1300"/>
                        </a:spcAft>
                        <a:buNone/>
                      </a:pPr>
                      <a:endParaRPr lang="en-GB" sz="2400"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endParaRPr lang="en-GB" sz="2400"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endParaRPr lang="en-GB" sz="2400"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23655002"/>
                  </a:ext>
                </a:extLst>
              </a:tr>
              <a:tr h="2109315">
                <a:tc>
                  <a:txBody>
                    <a:bodyPr/>
                    <a:lstStyle/>
                    <a:p>
                      <a:pPr algn="l" rtl="0" fontAlgn="base">
                        <a:lnSpc>
                          <a:spcPts val="1575"/>
                        </a:lnSpc>
                        <a:spcAft>
                          <a:spcPts val="1300"/>
                        </a:spcAft>
                        <a:buNone/>
                      </a:pPr>
                      <a:r>
                        <a:rPr lang="en-GB" sz="2400" b="0" i="0" dirty="0">
                          <a:effectLst/>
                          <a:latin typeface="Tietoevry Sans 1"/>
                        </a:rPr>
                        <a:t>11.00 </a:t>
                      </a:r>
                    </a:p>
                    <a:p>
                      <a:pPr algn="l" rtl="0" fontAlgn="base">
                        <a:lnSpc>
                          <a:spcPts val="1575"/>
                        </a:lnSpc>
                        <a:spcAft>
                          <a:spcPts val="1300"/>
                        </a:spcAft>
                        <a:buNone/>
                      </a:pPr>
                      <a:br>
                        <a:rPr lang="en-GB" sz="2400" b="0" i="0" dirty="0">
                          <a:effectLst/>
                          <a:latin typeface="WordVisiCarriageReturn_MSFontService"/>
                        </a:rPr>
                      </a:br>
                      <a:r>
                        <a:rPr lang="en-GB" sz="2400" b="0" i="0" dirty="0">
                          <a:solidFill>
                            <a:srgbClr val="DE0F06"/>
                          </a:solidFill>
                          <a:effectLst/>
                          <a:latin typeface="Tietoevry Sans 1"/>
                        </a:rPr>
                        <a:t>(closing latest at 12:00) </a:t>
                      </a:r>
                      <a:endParaRPr lang="en-GB" sz="2400"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2400" b="0" i="0">
                          <a:effectLst/>
                          <a:latin typeface="Tietoevry Sans 1"/>
                        </a:rPr>
                        <a:t>FEEDBACK</a:t>
                      </a:r>
                      <a:r>
                        <a:rPr lang="en-GB" sz="2400" b="0" i="0">
                          <a:effectLst/>
                          <a:latin typeface="WordVisiCarriageReturn_MSFontService"/>
                        </a:rPr>
                        <a:t> </a:t>
                      </a:r>
                      <a:br>
                        <a:rPr lang="en-GB" sz="2400" b="0" i="0">
                          <a:effectLst/>
                          <a:latin typeface="WordVisiCarriageReturn_MSFontService"/>
                        </a:rPr>
                      </a:br>
                      <a:r>
                        <a:rPr lang="en-GB" sz="2400" b="0" i="0">
                          <a:effectLst/>
                          <a:latin typeface="WordVisiCarriageReturn_MSFontService"/>
                        </a:rPr>
                        <a:t> </a:t>
                      </a:r>
                      <a:br>
                        <a:rPr lang="en-GB" sz="2400" b="0" i="0">
                          <a:effectLst/>
                          <a:latin typeface="WordVisiCarriageReturn_MSFontService"/>
                        </a:rPr>
                      </a:br>
                      <a:r>
                        <a:rPr lang="en-GB" sz="2400" b="0" i="0">
                          <a:effectLst/>
                          <a:latin typeface="Tietoevry Sans 1"/>
                        </a:rPr>
                        <a:t>NEXT SEMINAR</a:t>
                      </a:r>
                      <a:r>
                        <a:rPr lang="en-GB" sz="2400" b="0" i="0">
                          <a:effectLst/>
                          <a:latin typeface="WordVisiCarriageReturn_MSFontService"/>
                        </a:rPr>
                        <a:t> </a:t>
                      </a:r>
                      <a:br>
                        <a:rPr lang="en-GB" sz="2400" b="0" i="0">
                          <a:effectLst/>
                          <a:latin typeface="WordVisiCarriageReturn_MSFontService"/>
                        </a:rPr>
                      </a:br>
                      <a:r>
                        <a:rPr lang="en-GB" sz="2400" b="0" i="0">
                          <a:effectLst/>
                          <a:latin typeface="WordVisiCarriageReturn_MSFontService"/>
                        </a:rPr>
                        <a:t> </a:t>
                      </a:r>
                      <a:br>
                        <a:rPr lang="en-GB" sz="2400" b="0" i="0">
                          <a:effectLst/>
                          <a:latin typeface="WordVisiCarriageReturn_MSFontService"/>
                        </a:rPr>
                      </a:br>
                      <a:r>
                        <a:rPr lang="en-GB" sz="2400" b="0" i="0">
                          <a:effectLst/>
                          <a:latin typeface="Tietoevry Sans 1"/>
                        </a:rPr>
                        <a:t>CLOSING 2025 Seminar </a:t>
                      </a:r>
                      <a:endParaRPr lang="en-GB" sz="2400"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575"/>
                        </a:lnSpc>
                        <a:spcAft>
                          <a:spcPts val="1300"/>
                        </a:spcAft>
                        <a:buNone/>
                      </a:pPr>
                      <a:r>
                        <a:rPr lang="en-GB" sz="2400" b="0" i="0" dirty="0">
                          <a:effectLst/>
                          <a:latin typeface="Tietoevry Sans 1"/>
                        </a:rPr>
                        <a:t>Candido</a:t>
                      </a:r>
                      <a:r>
                        <a:rPr lang="en-GB" sz="2400" b="0" i="0" dirty="0">
                          <a:effectLst/>
                          <a:latin typeface="WordVisiCarriageReturn_MSFontService"/>
                        </a:rPr>
                        <a:t> </a:t>
                      </a:r>
                      <a:br>
                        <a:rPr lang="en-GB" sz="2400" b="0" i="0" dirty="0">
                          <a:effectLst/>
                          <a:latin typeface="WordVisiCarriageReturn_MSFontService"/>
                        </a:rPr>
                      </a:br>
                      <a:r>
                        <a:rPr lang="en-GB" sz="2400" b="0" i="0" dirty="0">
                          <a:effectLst/>
                          <a:latin typeface="WordVisiCarriageReturn_MSFontService"/>
                        </a:rPr>
                        <a:t> </a:t>
                      </a:r>
                      <a:br>
                        <a:rPr lang="en-GB" sz="2400" b="0" i="0" dirty="0">
                          <a:effectLst/>
                          <a:latin typeface="WordVisiCarriageReturn_MSFontService"/>
                        </a:rPr>
                      </a:br>
                      <a:r>
                        <a:rPr lang="en-GB" sz="2400" b="0" i="0" dirty="0">
                          <a:effectLst/>
                          <a:latin typeface="Tietoevry Sans 1"/>
                        </a:rPr>
                        <a:t>Hannu</a:t>
                      </a:r>
                      <a:r>
                        <a:rPr lang="en-GB" sz="2400" b="0" i="0" dirty="0">
                          <a:effectLst/>
                          <a:latin typeface="WordVisiCarriageReturn_MSFontService"/>
                        </a:rPr>
                        <a:t> </a:t>
                      </a:r>
                      <a:br>
                        <a:rPr lang="en-GB" sz="2400" b="0" i="0" dirty="0">
                          <a:effectLst/>
                          <a:latin typeface="WordVisiCarriageReturn_MSFontService"/>
                        </a:rPr>
                      </a:br>
                      <a:r>
                        <a:rPr lang="en-GB" sz="2400" b="0" i="0" dirty="0">
                          <a:effectLst/>
                          <a:latin typeface="WordVisiCarriageReturn_MSFontService"/>
                        </a:rPr>
                        <a:t> </a:t>
                      </a:r>
                      <a:br>
                        <a:rPr lang="en-GB" sz="2400" b="0" i="0" dirty="0">
                          <a:effectLst/>
                          <a:latin typeface="WordVisiCarriageReturn_MSFontService"/>
                        </a:rPr>
                      </a:br>
                      <a:r>
                        <a:rPr lang="en-GB" sz="2400" b="0" i="0" dirty="0">
                          <a:effectLst/>
                          <a:latin typeface="Tietoevry Sans 1"/>
                        </a:rPr>
                        <a:t>Candido &amp; Lukas </a:t>
                      </a:r>
                      <a:endParaRPr lang="en-GB" sz="2400"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85008503"/>
                  </a:ext>
                </a:extLst>
              </a:tr>
            </a:tbl>
          </a:graphicData>
        </a:graphic>
      </p:graphicFrame>
    </p:spTree>
    <p:extLst>
      <p:ext uri="{BB962C8B-B14F-4D97-AF65-F5344CB8AC3E}">
        <p14:creationId xmlns:p14="http://schemas.microsoft.com/office/powerpoint/2010/main" val="1573965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B33171-B5BE-B885-4F36-C426373EBAE8}"/>
              </a:ext>
            </a:extLst>
          </p:cNvPr>
          <p:cNvSpPr>
            <a:spLocks noGrp="1"/>
          </p:cNvSpPr>
          <p:nvPr>
            <p:ph type="ctrTitle"/>
          </p:nvPr>
        </p:nvSpPr>
        <p:spPr>
          <a:xfrm>
            <a:off x="416132" y="273517"/>
            <a:ext cx="6272784" cy="2843784"/>
          </a:xfrm>
        </p:spPr>
        <p:txBody>
          <a:bodyPr>
            <a:normAutofit fontScale="90000"/>
          </a:bodyPr>
          <a:lstStyle/>
          <a:p>
            <a:pPr algn="ctr"/>
            <a:r>
              <a:rPr lang="en-GB"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E&amp;A Waterski, </a:t>
            </a:r>
            <a:r>
              <a:rPr lang="en-GB" sz="60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Cableski</a:t>
            </a:r>
            <a:r>
              <a:rPr lang="en-GB"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and Disabled Officials seminar 2025</a:t>
            </a:r>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2090057" y="4049486"/>
            <a:ext cx="8644999" cy="1848394"/>
          </a:xfrm>
        </p:spPr>
        <p:txBody>
          <a:bodyPr>
            <a:normAutofit/>
          </a:bodyPr>
          <a:lstStyle/>
          <a:p>
            <a:pPr algn="ctr"/>
            <a:r>
              <a:rPr lang="en-US" sz="6600" dirty="0">
                <a:solidFill>
                  <a:srgbClr val="FF0000"/>
                </a:solidFill>
              </a:rPr>
              <a:t>OFFICIALS EXAMS</a:t>
            </a:r>
          </a:p>
        </p:txBody>
      </p:sp>
      <p:pic>
        <p:nvPicPr>
          <p:cNvPr id="7" name="Picture 6" descr="Logo, company name&#10;&#10;Description automatically generated">
            <a:extLst>
              <a:ext uri="{FF2B5EF4-FFF2-40B4-BE49-F238E27FC236}">
                <a16:creationId xmlns:a16="http://schemas.microsoft.com/office/drawing/2014/main" id="{92D24209-6FA9-910D-F92D-D660E832AAF0}"/>
              </a:ext>
            </a:extLst>
          </p:cNvPr>
          <p:cNvPicPr>
            <a:picLocks noChangeAspect="1"/>
          </p:cNvPicPr>
          <p:nvPr/>
        </p:nvPicPr>
        <p:blipFill>
          <a:blip r:embed="rId2"/>
          <a:stretch>
            <a:fillRect/>
          </a:stretch>
        </p:blipFill>
        <p:spPr>
          <a:xfrm>
            <a:off x="6688916" y="648421"/>
            <a:ext cx="4376651" cy="2468880"/>
          </a:xfrm>
          <a:prstGeom prst="rect">
            <a:avLst/>
          </a:prstGeom>
        </p:spPr>
      </p:pic>
    </p:spTree>
    <p:extLst>
      <p:ext uri="{BB962C8B-B14F-4D97-AF65-F5344CB8AC3E}">
        <p14:creationId xmlns:p14="http://schemas.microsoft.com/office/powerpoint/2010/main" val="395237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B33171-B5BE-B885-4F36-C426373EBAE8}"/>
              </a:ext>
            </a:extLst>
          </p:cNvPr>
          <p:cNvSpPr>
            <a:spLocks noGrp="1"/>
          </p:cNvSpPr>
          <p:nvPr>
            <p:ph type="ctrTitle"/>
          </p:nvPr>
        </p:nvSpPr>
        <p:spPr>
          <a:xfrm>
            <a:off x="416132" y="273517"/>
            <a:ext cx="6272784" cy="2843784"/>
          </a:xfrm>
        </p:spPr>
        <p:txBody>
          <a:bodyPr>
            <a:normAutofit fontScale="90000"/>
          </a:bodyPr>
          <a:lstStyle/>
          <a:p>
            <a:pPr algn="ctr"/>
            <a:r>
              <a:rPr lang="en-GB"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E&amp;A Waterski, </a:t>
            </a:r>
            <a:r>
              <a:rPr lang="en-GB" sz="60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Cableski</a:t>
            </a:r>
            <a:r>
              <a:rPr lang="en-GB"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and Disabled Officials seminar 2025</a:t>
            </a:r>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2090057" y="4049486"/>
            <a:ext cx="8644999" cy="1848394"/>
          </a:xfrm>
        </p:spPr>
        <p:txBody>
          <a:bodyPr>
            <a:normAutofit lnSpcReduction="10000"/>
          </a:bodyPr>
          <a:lstStyle/>
          <a:p>
            <a:pPr algn="ctr"/>
            <a:r>
              <a:rPr lang="en-US" sz="6600" dirty="0">
                <a:solidFill>
                  <a:srgbClr val="FF0000"/>
                </a:solidFill>
              </a:rPr>
              <a:t>PANELS FOR TITLED EVENTS</a:t>
            </a:r>
          </a:p>
        </p:txBody>
      </p:sp>
      <p:pic>
        <p:nvPicPr>
          <p:cNvPr id="7" name="Picture 6" descr="Logo, company name&#10;&#10;Description automatically generated">
            <a:extLst>
              <a:ext uri="{FF2B5EF4-FFF2-40B4-BE49-F238E27FC236}">
                <a16:creationId xmlns:a16="http://schemas.microsoft.com/office/drawing/2014/main" id="{92D24209-6FA9-910D-F92D-D660E832AAF0}"/>
              </a:ext>
            </a:extLst>
          </p:cNvPr>
          <p:cNvPicPr>
            <a:picLocks noChangeAspect="1"/>
          </p:cNvPicPr>
          <p:nvPr/>
        </p:nvPicPr>
        <p:blipFill>
          <a:blip r:embed="rId2"/>
          <a:stretch>
            <a:fillRect/>
          </a:stretch>
        </p:blipFill>
        <p:spPr>
          <a:xfrm>
            <a:off x="6688916" y="648421"/>
            <a:ext cx="4376651" cy="2468880"/>
          </a:xfrm>
          <a:prstGeom prst="rect">
            <a:avLst/>
          </a:prstGeom>
        </p:spPr>
      </p:pic>
    </p:spTree>
    <p:extLst>
      <p:ext uri="{BB962C8B-B14F-4D97-AF65-F5344CB8AC3E}">
        <p14:creationId xmlns:p14="http://schemas.microsoft.com/office/powerpoint/2010/main" val="2207400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04672" y="986917"/>
            <a:ext cx="6190488" cy="1019165"/>
          </a:xfrm>
        </p:spPr>
        <p:txBody>
          <a:bodyPr>
            <a:normAutofit/>
          </a:bodyPr>
          <a:lstStyle/>
          <a:p>
            <a:r>
              <a:rPr lang="en-US" sz="6600" b="1" dirty="0"/>
              <a:t>Rules Update</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Official’s seminar 2025</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16</a:t>
            </a:fld>
            <a:endParaRPr lang="en-US" dirty="0"/>
          </a:p>
        </p:txBody>
      </p:sp>
      <p:sp>
        <p:nvSpPr>
          <p:cNvPr id="13" name="Picture Placeholder 11">
            <a:extLst>
              <a:ext uri="{FF2B5EF4-FFF2-40B4-BE49-F238E27FC236}">
                <a16:creationId xmlns:a16="http://schemas.microsoft.com/office/drawing/2014/main" id="{5B31C9BA-5DCA-9005-8EF7-56F4FD8762A8}"/>
              </a:ext>
            </a:extLst>
          </p:cNvPr>
          <p:cNvSpPr txBox="1">
            <a:spLocks/>
          </p:cNvSpPr>
          <p:nvPr/>
        </p:nvSpPr>
        <p:spPr>
          <a:xfrm>
            <a:off x="7451965" y="163504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a:lstStyle/>
          <a:p>
            <a:endParaRPr lang="en-GB"/>
          </a:p>
        </p:txBody>
      </p:sp>
      <p:pic>
        <p:nvPicPr>
          <p:cNvPr id="7" name="Picture 6" descr="A brochure of a person water skiing&#10;&#10;AI-generated content may be incorrect.">
            <a:extLst>
              <a:ext uri="{FF2B5EF4-FFF2-40B4-BE49-F238E27FC236}">
                <a16:creationId xmlns:a16="http://schemas.microsoft.com/office/drawing/2014/main" id="{ADC4F8C9-DEF3-F5FC-F7AA-FE8AB71E27C7}"/>
              </a:ext>
            </a:extLst>
          </p:cNvPr>
          <p:cNvPicPr>
            <a:picLocks noChangeAspect="1"/>
          </p:cNvPicPr>
          <p:nvPr/>
        </p:nvPicPr>
        <p:blipFill>
          <a:blip r:embed="rId2"/>
          <a:stretch>
            <a:fillRect/>
          </a:stretch>
        </p:blipFill>
        <p:spPr>
          <a:xfrm>
            <a:off x="1629590" y="2112579"/>
            <a:ext cx="3161406" cy="4485290"/>
          </a:xfrm>
          <a:prstGeom prst="rect">
            <a:avLst/>
          </a:prstGeom>
        </p:spPr>
      </p:pic>
      <p:pic>
        <p:nvPicPr>
          <p:cNvPr id="14" name="Picture Placeholder 13" descr="A close-up of a logo&#10;&#10;AI-generated content may be incorrect.">
            <a:extLst>
              <a:ext uri="{FF2B5EF4-FFF2-40B4-BE49-F238E27FC236}">
                <a16:creationId xmlns:a16="http://schemas.microsoft.com/office/drawing/2014/main" id="{292E0C43-6291-A8CF-C033-42D3412C52AA}"/>
              </a:ext>
            </a:extLst>
          </p:cNvPr>
          <p:cNvPicPr>
            <a:picLocks noGrp="1" noChangeAspect="1"/>
          </p:cNvPicPr>
          <p:nvPr>
            <p:ph type="pic" sz="quarter" idx="13"/>
          </p:nvPr>
        </p:nvPicPr>
        <p:blipFill>
          <a:blip r:embed="rId3"/>
          <a:srcRect l="22862" r="22862"/>
          <a:stretch>
            <a:fillRect/>
          </a:stretch>
        </p:blipFill>
        <p:spPr>
          <a:xfrm>
            <a:off x="7401006" y="1180698"/>
            <a:ext cx="4266960" cy="4266968"/>
          </a:xfrm>
        </p:spPr>
      </p:pic>
      <p:sp>
        <p:nvSpPr>
          <p:cNvPr id="2" name="TextBox 1">
            <a:extLst>
              <a:ext uri="{FF2B5EF4-FFF2-40B4-BE49-F238E27FC236}">
                <a16:creationId xmlns:a16="http://schemas.microsoft.com/office/drawing/2014/main" id="{0CD7CCDB-B5B0-7F79-D1F8-BC39216628EA}"/>
              </a:ext>
            </a:extLst>
          </p:cNvPr>
          <p:cNvSpPr txBox="1"/>
          <p:nvPr/>
        </p:nvSpPr>
        <p:spPr>
          <a:xfrm>
            <a:off x="6631844" y="5578842"/>
            <a:ext cx="5036122" cy="646331"/>
          </a:xfrm>
          <a:prstGeom prst="rect">
            <a:avLst/>
          </a:prstGeom>
          <a:noFill/>
        </p:spPr>
        <p:txBody>
          <a:bodyPr wrap="none" rtlCol="0">
            <a:spAutoFit/>
          </a:bodyPr>
          <a:lstStyle/>
          <a:p>
            <a:r>
              <a:rPr lang="en-GB" sz="3600" dirty="0"/>
              <a:t>Candido assisted by Gavin</a:t>
            </a:r>
          </a:p>
        </p:txBody>
      </p:sp>
    </p:spTree>
    <p:extLst>
      <p:ext uri="{BB962C8B-B14F-4D97-AF65-F5344CB8AC3E}">
        <p14:creationId xmlns:p14="http://schemas.microsoft.com/office/powerpoint/2010/main" val="365334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95943" y="950660"/>
            <a:ext cx="10621591" cy="1122947"/>
          </a:xfrm>
        </p:spPr>
        <p:txBody>
          <a:bodyPr>
            <a:normAutofit fontScale="90000"/>
          </a:bodyPr>
          <a:lstStyle/>
          <a:p>
            <a:pPr algn="l"/>
            <a:br>
              <a:rPr lang="en-US" sz="4800" spc="400" dirty="0">
                <a:latin typeface="+mn-lt"/>
              </a:rPr>
            </a:br>
            <a:br>
              <a:rPr lang="en-US" sz="4800" spc="400" dirty="0">
                <a:latin typeface="+mn-lt"/>
              </a:rPr>
            </a:br>
            <a:r>
              <a:rPr lang="en-US" sz="4800" spc="400" dirty="0">
                <a:latin typeface="+mn-lt"/>
              </a:rPr>
              <a:t>Rule 1.10 IWWF </a:t>
            </a:r>
            <a:r>
              <a:rPr lang="en-US" sz="4800" spc="400" dirty="0" err="1">
                <a:latin typeface="+mn-lt"/>
              </a:rPr>
              <a:t>Licence</a:t>
            </a:r>
            <a:br>
              <a:rPr lang="en-US" sz="4800" spc="400" dirty="0">
                <a:latin typeface="+mn-lt"/>
              </a:rPr>
            </a:br>
            <a:r>
              <a:rPr lang="en-US" sz="4800" spc="400" dirty="0">
                <a:latin typeface="+mn-lt"/>
              </a:rPr>
              <a:t>Rule has been updated but no</a:t>
            </a:r>
            <a:br>
              <a:rPr lang="en-US" sz="4800" spc="400" dirty="0">
                <a:latin typeface="+mn-lt"/>
              </a:rPr>
            </a:br>
            <a:r>
              <a:rPr lang="en-US" sz="4800" spc="400" dirty="0">
                <a:latin typeface="+mn-lt"/>
              </a:rPr>
              <a:t>change to intent</a:t>
            </a:r>
            <a:endParaRPr lang="en-US" sz="4800" dirty="0"/>
          </a:p>
        </p:txBody>
      </p:sp>
      <p:pic>
        <p:nvPicPr>
          <p:cNvPr id="7" name="Picture 6" descr="Logo, company name&#10;&#10;Description automatically generated">
            <a:extLst>
              <a:ext uri="{FF2B5EF4-FFF2-40B4-BE49-F238E27FC236}">
                <a16:creationId xmlns:a16="http://schemas.microsoft.com/office/drawing/2014/main" id="{977FC00E-017C-1C5F-AE71-3EDFA9E7645C}"/>
              </a:ext>
            </a:extLst>
          </p:cNvPr>
          <p:cNvPicPr>
            <a:picLocks noChangeAspect="1"/>
          </p:cNvPicPr>
          <p:nvPr/>
        </p:nvPicPr>
        <p:blipFill>
          <a:blip r:embed="rId2"/>
          <a:stretch>
            <a:fillRect/>
          </a:stretch>
        </p:blipFill>
        <p:spPr>
          <a:xfrm>
            <a:off x="9217152" y="88481"/>
            <a:ext cx="2895600" cy="1571625"/>
          </a:xfrm>
          <a:prstGeom prst="rect">
            <a:avLst/>
          </a:prstGeom>
        </p:spPr>
      </p:pic>
      <p:sp>
        <p:nvSpPr>
          <p:cNvPr id="8" name="TextBox 7">
            <a:extLst>
              <a:ext uri="{FF2B5EF4-FFF2-40B4-BE49-F238E27FC236}">
                <a16:creationId xmlns:a16="http://schemas.microsoft.com/office/drawing/2014/main" id="{46B67A63-897A-5E52-4359-AA18DC90968A}"/>
              </a:ext>
            </a:extLst>
          </p:cNvPr>
          <p:cNvSpPr txBox="1"/>
          <p:nvPr/>
        </p:nvSpPr>
        <p:spPr>
          <a:xfrm>
            <a:off x="1897516" y="2487109"/>
            <a:ext cx="8396968" cy="3539430"/>
          </a:xfrm>
          <a:prstGeom prst="rect">
            <a:avLst/>
          </a:prstGeom>
          <a:noFill/>
        </p:spPr>
        <p:txBody>
          <a:bodyPr wrap="square">
            <a:spAutoFit/>
          </a:bodyPr>
          <a:lstStyle/>
          <a:p>
            <a:pPr algn="just">
              <a:buNone/>
            </a:pPr>
            <a:r>
              <a:rPr lang="en-GB" sz="2800" dirty="0">
                <a:effectLst/>
                <a:latin typeface="Calibri" panose="020F0502020204030204" pitchFamily="34" charset="0"/>
                <a:ea typeface="Yu Gothic Light" panose="020B0300000000000000" pitchFamily="34" charset="-128"/>
                <a:cs typeface="Calibri" panose="020F0502020204030204" pitchFamily="34" charset="0"/>
              </a:rPr>
              <a:t>To compete in any IWWF "L", "R" "CP" or Titled event a skier must hold a valid IWWF license. </a:t>
            </a:r>
            <a:r>
              <a:rPr lang="en-GB" sz="2800" dirty="0">
                <a:solidFill>
                  <a:srgbClr val="FF0000"/>
                </a:solidFill>
                <a:effectLst/>
                <a:latin typeface="Calibri" panose="020F0502020204030204" pitchFamily="34" charset="0"/>
                <a:ea typeface="Yu Gothic Light" panose="020B0300000000000000" pitchFamily="34" charset="-128"/>
                <a:cs typeface="Calibri" panose="020F0502020204030204" pitchFamily="34" charset="0"/>
              </a:rPr>
              <a:t>These are available to purchase through the Event Management System (EMS) </a:t>
            </a:r>
            <a:r>
              <a:rPr lang="en-GB" sz="2800" dirty="0">
                <a:effectLst/>
                <a:latin typeface="Calibri" panose="020F0502020204030204" pitchFamily="34" charset="0"/>
                <a:ea typeface="Yu Gothic Light" panose="020B0300000000000000" pitchFamily="34" charset="-128"/>
                <a:cs typeface="Calibri" panose="020F0502020204030204" pitchFamily="34" charset="0"/>
              </a:rPr>
              <a:t>A skier without a valid IWWF license cannot take part in those competitions.</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2800" dirty="0">
                <a:effectLst/>
                <a:latin typeface="Calibri" panose="020F0502020204030204" pitchFamily="34" charset="0"/>
                <a:ea typeface="Yu Gothic Light" panose="020B0300000000000000" pitchFamily="34" charset="-128"/>
                <a:cs typeface="Calibri" panose="020F0502020204030204" pitchFamily="34" charset="0"/>
              </a:rPr>
              <a:t>It is requested that Federations ensure that all their athletes hold a valid IWWF License before participating in "L", "R" "CP" or "Titled event.</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88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99DDA-72BD-2AE2-2423-747403F6F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DBDD26-050E-A88D-4C3F-456F21D4B59B}"/>
              </a:ext>
            </a:extLst>
          </p:cNvPr>
          <p:cNvSpPr>
            <a:spLocks noGrp="1"/>
          </p:cNvSpPr>
          <p:nvPr>
            <p:ph type="title"/>
          </p:nvPr>
        </p:nvSpPr>
        <p:spPr>
          <a:xfrm>
            <a:off x="359229" y="312821"/>
            <a:ext cx="10621591" cy="1122947"/>
          </a:xfrm>
        </p:spPr>
        <p:txBody>
          <a:bodyPr>
            <a:normAutofit/>
          </a:bodyPr>
          <a:lstStyle/>
          <a:p>
            <a:pPr algn="l"/>
            <a:r>
              <a:rPr lang="en-US" sz="4800" spc="400" dirty="0">
                <a:latin typeface="+mn-lt"/>
              </a:rPr>
              <a:t>Rule 1.11 and 1.12</a:t>
            </a:r>
            <a:endParaRPr lang="en-US" sz="4800" dirty="0"/>
          </a:p>
        </p:txBody>
      </p:sp>
      <p:pic>
        <p:nvPicPr>
          <p:cNvPr id="7" name="Picture 6" descr="Logo, company name&#10;&#10;Description automatically generated">
            <a:extLst>
              <a:ext uri="{FF2B5EF4-FFF2-40B4-BE49-F238E27FC236}">
                <a16:creationId xmlns:a16="http://schemas.microsoft.com/office/drawing/2014/main" id="{3B4640B7-7B39-329D-2679-D49F07A17106}"/>
              </a:ext>
            </a:extLst>
          </p:cNvPr>
          <p:cNvPicPr>
            <a:picLocks noChangeAspect="1"/>
          </p:cNvPicPr>
          <p:nvPr/>
        </p:nvPicPr>
        <p:blipFill>
          <a:blip r:embed="rId2"/>
          <a:stretch>
            <a:fillRect/>
          </a:stretch>
        </p:blipFill>
        <p:spPr>
          <a:xfrm>
            <a:off x="9217152" y="88481"/>
            <a:ext cx="2895600" cy="1571625"/>
          </a:xfrm>
          <a:prstGeom prst="rect">
            <a:avLst/>
          </a:prstGeom>
        </p:spPr>
      </p:pic>
      <p:pic>
        <p:nvPicPr>
          <p:cNvPr id="5" name="Picture 4">
            <a:extLst>
              <a:ext uri="{FF2B5EF4-FFF2-40B4-BE49-F238E27FC236}">
                <a16:creationId xmlns:a16="http://schemas.microsoft.com/office/drawing/2014/main" id="{A22B3BFD-D5E3-2926-2EA9-80567C895797}"/>
              </a:ext>
            </a:extLst>
          </p:cNvPr>
          <p:cNvPicPr>
            <a:picLocks noChangeAspect="1"/>
          </p:cNvPicPr>
          <p:nvPr/>
        </p:nvPicPr>
        <p:blipFill>
          <a:blip r:embed="rId3"/>
          <a:stretch>
            <a:fillRect/>
          </a:stretch>
        </p:blipFill>
        <p:spPr>
          <a:xfrm>
            <a:off x="1966537" y="1815396"/>
            <a:ext cx="8258926" cy="4954123"/>
          </a:xfrm>
          <a:prstGeom prst="rect">
            <a:avLst/>
          </a:prstGeom>
        </p:spPr>
      </p:pic>
    </p:spTree>
    <p:extLst>
      <p:ext uri="{BB962C8B-B14F-4D97-AF65-F5344CB8AC3E}">
        <p14:creationId xmlns:p14="http://schemas.microsoft.com/office/powerpoint/2010/main" val="2323074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408214" y="393032"/>
            <a:ext cx="10572607" cy="1042736"/>
          </a:xfrm>
        </p:spPr>
        <p:txBody>
          <a:bodyPr>
            <a:normAutofit/>
          </a:bodyPr>
          <a:lstStyle/>
          <a:p>
            <a:r>
              <a:rPr lang="en-US" sz="4400" b="1" spc="400" dirty="0">
                <a:latin typeface="+mn-lt"/>
              </a:rPr>
              <a:t>1.13 Recordings/Transmissions</a:t>
            </a:r>
            <a:endParaRPr lang="en-US" sz="4400" b="1"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1527048" y="1884446"/>
            <a:ext cx="9144000" cy="4580522"/>
          </a:xfrm>
        </p:spPr>
        <p:txBody>
          <a:bodyPr>
            <a:normAutofit lnSpcReduction="10000"/>
          </a:bodyPr>
          <a:lstStyle/>
          <a:p>
            <a:pPr algn="just">
              <a:buNone/>
            </a:pPr>
            <a:r>
              <a:rPr lang="en-US"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 recording and transmission of any audio </a:t>
            </a:r>
            <a:r>
              <a:rPr lang="en-US"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utilised</a:t>
            </a:r>
            <a:r>
              <a:rPr lang="en-US"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during a competition, either for judging or webcasting which includes the interaction of judges during their official capacity must not be broadcast to the general public nor reproduced for general consumption. The privacy of officials must be safeguarded. </a:t>
            </a:r>
            <a:endParaRPr lang="en-GB"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US"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With the explicit permission of the Chief Judge, personal video recording from the trick boat may be allowed. The Chief Judge must consider safety when approving such use. No recording equipment or brackets may be fitted to the boat in any fashion. </a:t>
            </a:r>
            <a:endParaRPr lang="en-GB"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US"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 placement of webcast cameras in the Jury Towers must be done in agreement with the Chief Judge. </a:t>
            </a:r>
            <a:endParaRPr lang="en-GB"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 other microphone or camera can be placed in the boat or in the Jury Tower.</a:t>
            </a:r>
            <a:endParaRPr lang="en-GB"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en-US" dirty="0"/>
          </a:p>
        </p:txBody>
      </p:sp>
      <p:pic>
        <p:nvPicPr>
          <p:cNvPr id="7" name="Picture 6" descr="Logo, company name&#10;&#10;Description automatically generated">
            <a:extLst>
              <a:ext uri="{FF2B5EF4-FFF2-40B4-BE49-F238E27FC236}">
                <a16:creationId xmlns:a16="http://schemas.microsoft.com/office/drawing/2014/main" id="{977FC00E-017C-1C5F-AE71-3EDFA9E7645C}"/>
              </a:ext>
            </a:extLst>
          </p:cNvPr>
          <p:cNvPicPr>
            <a:picLocks noChangeAspect="1"/>
          </p:cNvPicPr>
          <p:nvPr/>
        </p:nvPicPr>
        <p:blipFill>
          <a:blip r:embed="rId2"/>
          <a:stretch>
            <a:fillRect/>
          </a:stretch>
        </p:blipFill>
        <p:spPr>
          <a:xfrm>
            <a:off x="9217152" y="88481"/>
            <a:ext cx="2895600" cy="1571625"/>
          </a:xfrm>
          <a:prstGeom prst="rect">
            <a:avLst/>
          </a:prstGeom>
        </p:spPr>
      </p:pic>
    </p:spTree>
    <p:extLst>
      <p:ext uri="{BB962C8B-B14F-4D97-AF65-F5344CB8AC3E}">
        <p14:creationId xmlns:p14="http://schemas.microsoft.com/office/powerpoint/2010/main" val="62400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a:xfrm>
            <a:off x="5760720" y="515331"/>
            <a:ext cx="5276088" cy="2276856"/>
          </a:xfrm>
        </p:spPr>
        <p:txBody>
          <a:bodyPr>
            <a:normAutofit/>
          </a:bodyPr>
          <a:lstStyle/>
          <a:p>
            <a:r>
              <a:rPr lang="en-US" sz="7200" dirty="0"/>
              <a:t>Thank you</a:t>
            </a:r>
          </a:p>
        </p:txBody>
      </p:sp>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r>
              <a:rPr lang="en-US" dirty="0"/>
              <a:t>9/3/20XX</a:t>
            </a:r>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Presentation Title</a:t>
            </a:r>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2</a:t>
            </a:fld>
            <a:endParaRPr lang="en-US" dirty="0"/>
          </a:p>
        </p:txBody>
      </p:sp>
      <p:pic>
        <p:nvPicPr>
          <p:cNvPr id="10" name="Picture Placeholder 9" descr="Logo, company name&#10;&#10;Description automatically generated">
            <a:extLst>
              <a:ext uri="{FF2B5EF4-FFF2-40B4-BE49-F238E27FC236}">
                <a16:creationId xmlns:a16="http://schemas.microsoft.com/office/drawing/2014/main" id="{5A627764-ED16-33BF-8241-6F6F09EEC0AD}"/>
              </a:ext>
            </a:extLst>
          </p:cNvPr>
          <p:cNvPicPr>
            <a:picLocks noGrp="1" noChangeAspect="1"/>
          </p:cNvPicPr>
          <p:nvPr>
            <p:ph type="pic" sz="quarter" idx="14"/>
          </p:nvPr>
        </p:nvPicPr>
        <p:blipFill>
          <a:blip r:embed="rId2"/>
          <a:srcRect l="22840" r="22840"/>
          <a:stretch>
            <a:fillRect/>
          </a:stretch>
        </p:blipFill>
        <p:spPr>
          <a:xfrm>
            <a:off x="1576066" y="383730"/>
            <a:ext cx="1952279" cy="1952279"/>
          </a:xfrm>
        </p:spPr>
      </p:pic>
      <p:pic>
        <p:nvPicPr>
          <p:cNvPr id="19" name="Picture Placeholder 18" descr="A person kite surfing in the sea&#10;&#10;Description automatically generated with medium confidence">
            <a:extLst>
              <a:ext uri="{FF2B5EF4-FFF2-40B4-BE49-F238E27FC236}">
                <a16:creationId xmlns:a16="http://schemas.microsoft.com/office/drawing/2014/main" id="{E8688D8C-DB31-2C00-9313-24227B792CED}"/>
              </a:ext>
            </a:extLst>
          </p:cNvPr>
          <p:cNvPicPr>
            <a:picLocks noGrp="1" noChangeAspect="1"/>
          </p:cNvPicPr>
          <p:nvPr>
            <p:ph type="pic" sz="quarter" idx="17"/>
          </p:nvPr>
        </p:nvPicPr>
        <p:blipFill>
          <a:blip r:embed="rId3"/>
          <a:srcRect l="4962" r="4962"/>
          <a:stretch>
            <a:fillRect/>
          </a:stretch>
        </p:blipFill>
        <p:spPr/>
      </p:pic>
      <p:sp>
        <p:nvSpPr>
          <p:cNvPr id="37" name="TextBox 36">
            <a:extLst>
              <a:ext uri="{FF2B5EF4-FFF2-40B4-BE49-F238E27FC236}">
                <a16:creationId xmlns:a16="http://schemas.microsoft.com/office/drawing/2014/main" id="{F0BAA860-8678-4DF1-B0B4-09BFB955586A}"/>
              </a:ext>
            </a:extLst>
          </p:cNvPr>
          <p:cNvSpPr txBox="1"/>
          <p:nvPr/>
        </p:nvSpPr>
        <p:spPr>
          <a:xfrm>
            <a:off x="2029968" y="1737434"/>
            <a:ext cx="9609082" cy="1938992"/>
          </a:xfrm>
          <a:prstGeom prst="rect">
            <a:avLst/>
          </a:prstGeom>
          <a:noFill/>
        </p:spPr>
        <p:txBody>
          <a:bodyPr wrap="square" rtlCol="0">
            <a:spAutoFit/>
          </a:bodyPr>
          <a:lstStyle/>
          <a:p>
            <a:r>
              <a:rPr lang="en-GB" sz="6000" dirty="0">
                <a:solidFill>
                  <a:schemeClr val="accent2"/>
                </a:solidFill>
              </a:rPr>
              <a:t>		    Seminar 2026</a:t>
            </a:r>
          </a:p>
          <a:p>
            <a:r>
              <a:rPr lang="en-GB" sz="6000" dirty="0">
                <a:solidFill>
                  <a:schemeClr val="accent2"/>
                </a:solidFill>
              </a:rPr>
              <a:t>We need a host for next year</a:t>
            </a:r>
          </a:p>
        </p:txBody>
      </p:sp>
    </p:spTree>
    <p:extLst>
      <p:ext uri="{BB962C8B-B14F-4D97-AF65-F5344CB8AC3E}">
        <p14:creationId xmlns:p14="http://schemas.microsoft.com/office/powerpoint/2010/main" val="927313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1127760" y="2726870"/>
            <a:ext cx="10424160" cy="3738097"/>
          </a:xfrm>
        </p:spPr>
        <p:txBody>
          <a:bodyPr>
            <a:normAutofit/>
          </a:bodyPr>
          <a:lstStyle/>
          <a:p>
            <a:pPr algn="just">
              <a:buNone/>
            </a:pPr>
            <a:r>
              <a:rPr lang="en-GB"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When a judgment decision cannot be made after all allowable reviews, then the decision shall be to the benefit of the skier. This rule is applicable for all Judge’s decisions.</a:t>
            </a:r>
            <a:endParaRPr lang="en-GB" sz="3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en-US" dirty="0"/>
          </a:p>
        </p:txBody>
      </p:sp>
      <p:pic>
        <p:nvPicPr>
          <p:cNvPr id="5" name="Picture 4" descr="Logo, company name&#10;&#10;Description automatically generated">
            <a:extLst>
              <a:ext uri="{FF2B5EF4-FFF2-40B4-BE49-F238E27FC236}">
                <a16:creationId xmlns:a16="http://schemas.microsoft.com/office/drawing/2014/main" id="{B3823386-AB50-439E-4F09-462213E4C180}"/>
              </a:ext>
            </a:extLst>
          </p:cNvPr>
          <p:cNvPicPr>
            <a:picLocks noChangeAspect="1"/>
          </p:cNvPicPr>
          <p:nvPr/>
        </p:nvPicPr>
        <p:blipFill>
          <a:blip r:embed="rId2"/>
          <a:stretch>
            <a:fillRect/>
          </a:stretch>
        </p:blipFill>
        <p:spPr>
          <a:xfrm>
            <a:off x="9243848" y="152235"/>
            <a:ext cx="2895600" cy="1571625"/>
          </a:xfrm>
          <a:prstGeom prst="rect">
            <a:avLst/>
          </a:prstGeom>
        </p:spPr>
      </p:pic>
      <p:sp>
        <p:nvSpPr>
          <p:cNvPr id="10" name="TextBox 9">
            <a:extLst>
              <a:ext uri="{FF2B5EF4-FFF2-40B4-BE49-F238E27FC236}">
                <a16:creationId xmlns:a16="http://schemas.microsoft.com/office/drawing/2014/main" id="{0B5D1998-7507-3AE9-6256-041ADDFC9CF9}"/>
              </a:ext>
            </a:extLst>
          </p:cNvPr>
          <p:cNvSpPr txBox="1"/>
          <p:nvPr/>
        </p:nvSpPr>
        <p:spPr>
          <a:xfrm>
            <a:off x="942976" y="768818"/>
            <a:ext cx="6306910" cy="769441"/>
          </a:xfrm>
          <a:prstGeom prst="rect">
            <a:avLst/>
          </a:prstGeom>
          <a:noFill/>
        </p:spPr>
        <p:txBody>
          <a:bodyPr wrap="square">
            <a:spAutoFit/>
          </a:bodyPr>
          <a:lstStyle/>
          <a:p>
            <a:pPr algn="just"/>
            <a:r>
              <a:rPr lang="en-GB" sz="4400" b="1" kern="100" dirty="0">
                <a:effectLst/>
                <a:latin typeface="Calibri" panose="020F0502020204030204" pitchFamily="34" charset="0"/>
                <a:ea typeface="Yu Gothic Light" panose="020B0300000000000000" pitchFamily="34" charset="-128"/>
              </a:rPr>
              <a:t>1.14:  Judgement Call</a:t>
            </a:r>
          </a:p>
        </p:txBody>
      </p:sp>
    </p:spTree>
    <p:extLst>
      <p:ext uri="{BB962C8B-B14F-4D97-AF65-F5344CB8AC3E}">
        <p14:creationId xmlns:p14="http://schemas.microsoft.com/office/powerpoint/2010/main" val="2831026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09803-4E70-99E2-D8A3-B41F37F5BC54}"/>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20D6E2F4-B3D0-8862-959F-68980D2C541F}"/>
              </a:ext>
            </a:extLst>
          </p:cNvPr>
          <p:cNvPicPr>
            <a:picLocks noChangeAspect="1"/>
          </p:cNvPicPr>
          <p:nvPr/>
        </p:nvPicPr>
        <p:blipFill>
          <a:blip r:embed="rId2"/>
          <a:stretch>
            <a:fillRect/>
          </a:stretch>
        </p:blipFill>
        <p:spPr>
          <a:xfrm>
            <a:off x="9243848" y="152235"/>
            <a:ext cx="2895600" cy="1571625"/>
          </a:xfrm>
          <a:prstGeom prst="rect">
            <a:avLst/>
          </a:prstGeom>
        </p:spPr>
      </p:pic>
      <p:sp>
        <p:nvSpPr>
          <p:cNvPr id="10" name="TextBox 9">
            <a:extLst>
              <a:ext uri="{FF2B5EF4-FFF2-40B4-BE49-F238E27FC236}">
                <a16:creationId xmlns:a16="http://schemas.microsoft.com/office/drawing/2014/main" id="{1633BEB6-A2A1-08B1-2C10-9A78E5697FFD}"/>
              </a:ext>
            </a:extLst>
          </p:cNvPr>
          <p:cNvSpPr txBox="1"/>
          <p:nvPr/>
        </p:nvSpPr>
        <p:spPr>
          <a:xfrm>
            <a:off x="751114" y="736161"/>
            <a:ext cx="8492734" cy="1446550"/>
          </a:xfrm>
          <a:prstGeom prst="rect">
            <a:avLst/>
          </a:prstGeom>
          <a:noFill/>
        </p:spPr>
        <p:txBody>
          <a:bodyPr wrap="square">
            <a:spAutoFit/>
          </a:bodyPr>
          <a:lstStyle/>
          <a:p>
            <a:pPr algn="just"/>
            <a:r>
              <a:rPr lang="en-US" sz="4400" b="1" kern="100" dirty="0">
                <a:effectLst/>
                <a:latin typeface="Calibri" panose="020F0502020204030204" pitchFamily="34" charset="0"/>
                <a:ea typeface="Yu Gothic Light" panose="020B0300000000000000" pitchFamily="34" charset="-128"/>
              </a:rPr>
              <a:t>5.06:	Boat Added Weight and Manufacturers Equipment</a:t>
            </a:r>
            <a:endParaRPr lang="en-GB" sz="4400" b="1" kern="100" dirty="0">
              <a:effectLst/>
              <a:latin typeface="Calibri" panose="020F0502020204030204" pitchFamily="34" charset="0"/>
              <a:ea typeface="Yu Gothic Light" panose="020B0300000000000000" pitchFamily="34" charset="-128"/>
            </a:endParaRPr>
          </a:p>
        </p:txBody>
      </p:sp>
      <p:sp>
        <p:nvSpPr>
          <p:cNvPr id="4" name="Text Placeholder 3">
            <a:extLst>
              <a:ext uri="{FF2B5EF4-FFF2-40B4-BE49-F238E27FC236}">
                <a16:creationId xmlns:a16="http://schemas.microsoft.com/office/drawing/2014/main" id="{A2E257FA-C554-DDB0-C528-CAAC86E8610C}"/>
              </a:ext>
            </a:extLst>
          </p:cNvPr>
          <p:cNvSpPr>
            <a:spLocks noGrp="1"/>
          </p:cNvSpPr>
          <p:nvPr>
            <p:ph type="body" idx="1"/>
          </p:nvPr>
        </p:nvSpPr>
        <p:spPr>
          <a:xfrm>
            <a:off x="831850" y="2518913"/>
            <a:ext cx="10515600" cy="3570737"/>
          </a:xfrm>
        </p:spPr>
        <p:txBody>
          <a:bodyPr>
            <a:normAutofit lnSpcReduction="10000"/>
          </a:bodyPr>
          <a:lstStyle/>
          <a:p>
            <a:r>
              <a:rPr lang="en-US" dirty="0">
                <a:solidFill>
                  <a:schemeClr val="tx1"/>
                </a:solidFill>
              </a:rPr>
              <a:t>a)   Boat Added Weight</a:t>
            </a:r>
          </a:p>
          <a:p>
            <a:r>
              <a:rPr lang="en-US" dirty="0">
                <a:solidFill>
                  <a:schemeClr val="tx1"/>
                </a:solidFill>
              </a:rPr>
              <a:t>If considered necessary to achieve a balanced boat, the Driver with the agreement of the Boat Judge may add a suitable weight </a:t>
            </a:r>
            <a:r>
              <a:rPr lang="en-US" dirty="0">
                <a:solidFill>
                  <a:srgbClr val="FF0000"/>
                </a:solidFill>
              </a:rPr>
              <a:t>to the passenger or driver’s area </a:t>
            </a:r>
            <a:r>
              <a:rPr lang="en-US" dirty="0">
                <a:solidFill>
                  <a:schemeClr val="tx1"/>
                </a:solidFill>
              </a:rPr>
              <a:t>to even out boat balance, wakes, spray and boat handling. In addition, weight not exceeding 25kg. may be added to the bow of the boat for purposes of levelling the boat. Any added weight shall not present a hazard to the boat occupants or potentially damage the boat’s interior. Once placed the weight shall remain until any change of the boat crew takes place.</a:t>
            </a:r>
          </a:p>
          <a:p>
            <a:r>
              <a:rPr lang="en-US" dirty="0">
                <a:solidFill>
                  <a:schemeClr val="tx1"/>
                </a:solidFill>
              </a:rPr>
              <a:t>Note: no other weight can be added to the boat with the exception reported below and in rule 9.14.</a:t>
            </a:r>
            <a:endParaRPr lang="en-GB" dirty="0">
              <a:solidFill>
                <a:schemeClr val="tx1"/>
              </a:solidFill>
            </a:endParaRPr>
          </a:p>
        </p:txBody>
      </p:sp>
    </p:spTree>
    <p:extLst>
      <p:ext uri="{BB962C8B-B14F-4D97-AF65-F5344CB8AC3E}">
        <p14:creationId xmlns:p14="http://schemas.microsoft.com/office/powerpoint/2010/main" val="4199354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CEDF9-283C-3F68-6FD6-B3254EA6BE9C}"/>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161C64C9-8704-D6C8-B041-767FE8DD64E2}"/>
              </a:ext>
            </a:extLst>
          </p:cNvPr>
          <p:cNvPicPr>
            <a:picLocks noChangeAspect="1"/>
          </p:cNvPicPr>
          <p:nvPr/>
        </p:nvPicPr>
        <p:blipFill>
          <a:blip r:embed="rId2"/>
          <a:stretch>
            <a:fillRect/>
          </a:stretch>
        </p:blipFill>
        <p:spPr>
          <a:xfrm>
            <a:off x="9243848" y="152235"/>
            <a:ext cx="2895600" cy="1571625"/>
          </a:xfrm>
          <a:prstGeom prst="rect">
            <a:avLst/>
          </a:prstGeom>
        </p:spPr>
      </p:pic>
      <p:sp>
        <p:nvSpPr>
          <p:cNvPr id="7" name="TextBox 6">
            <a:extLst>
              <a:ext uri="{FF2B5EF4-FFF2-40B4-BE49-F238E27FC236}">
                <a16:creationId xmlns:a16="http://schemas.microsoft.com/office/drawing/2014/main" id="{F56F4072-1C28-4315-A952-DBBD5C7BCD76}"/>
              </a:ext>
            </a:extLst>
          </p:cNvPr>
          <p:cNvSpPr txBox="1"/>
          <p:nvPr/>
        </p:nvSpPr>
        <p:spPr>
          <a:xfrm>
            <a:off x="1057275" y="753381"/>
            <a:ext cx="6098720" cy="1200329"/>
          </a:xfrm>
          <a:prstGeom prst="rect">
            <a:avLst/>
          </a:prstGeom>
          <a:noFill/>
        </p:spPr>
        <p:txBody>
          <a:bodyPr wrap="square">
            <a:spAutoFit/>
          </a:bodyPr>
          <a:lstStyle/>
          <a:p>
            <a:pPr algn="just"/>
            <a:r>
              <a:rPr lang="en-GB" sz="3600" b="1" dirty="0">
                <a:effectLst/>
                <a:latin typeface="Calibri" panose="020F0502020204030204" pitchFamily="34" charset="0"/>
                <a:ea typeface="Times New Roman" panose="02020603050405020304" pitchFamily="18" charset="0"/>
                <a:cs typeface="Times New Roman" panose="02020603050405020304" pitchFamily="18" charset="0"/>
              </a:rPr>
              <a:t>5.11: Skier Supplied Handle in Slalom and Jump</a:t>
            </a:r>
            <a:endParaRPr lang="en-GB"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837C5C8-1A44-E9CC-A2BD-78377CC5E80C}"/>
              </a:ext>
            </a:extLst>
          </p:cNvPr>
          <p:cNvSpPr txBox="1"/>
          <p:nvPr/>
        </p:nvSpPr>
        <p:spPr>
          <a:xfrm>
            <a:off x="718457" y="1953710"/>
            <a:ext cx="10793185" cy="4779450"/>
          </a:xfrm>
          <a:prstGeom prst="rect">
            <a:avLst/>
          </a:prstGeom>
          <a:noFill/>
        </p:spPr>
        <p:txBody>
          <a:bodyPr wrap="square">
            <a:spAutoFit/>
          </a:bodyPr>
          <a:lstStyle/>
          <a:p>
            <a:pPr algn="just">
              <a:buNone/>
            </a:pPr>
            <a:r>
              <a:rPr lang="en-GB" sz="2400" dirty="0">
                <a:effectLst/>
                <a:latin typeface="Calibri" panose="020F0502020204030204" pitchFamily="34" charset="0"/>
                <a:ea typeface="Times New Roman" panose="02020603050405020304" pitchFamily="18" charset="0"/>
                <a:cs typeface="Calibri" panose="020F0502020204030204" pitchFamily="34" charset="0"/>
              </a:rPr>
              <a:t>For Slalom and Jump each competitor may furnish his own handle. </a:t>
            </a:r>
            <a:r>
              <a:rPr lang="en-GB"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All skier supplied handles shall be made of a material with a non-slip surface or coating, have no sharp edges or projections, and slalom handle must have protective end caps.  The attaching ropes must in all cases go through the handle and must be attached so there is no possibility of movement between the rope and handle when in use. The handle shall be attached to the rope so that it is perpendicular to the direction of the line.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Calibri" panose="020F0502020204030204" pitchFamily="34" charset="0"/>
              <a:buChar char="-"/>
            </a:pPr>
            <a:r>
              <a:rPr lang="en-GB" sz="2400" kern="100" dirty="0">
                <a:solidFill>
                  <a:srgbClr val="FF0000"/>
                </a:solidFill>
                <a:effectLst/>
                <a:latin typeface="Calibri" panose="020F0502020204030204" pitchFamily="34" charset="0"/>
                <a:ea typeface="Yu Gothic" panose="020B0400000000000000" pitchFamily="34" charset="-128"/>
                <a:cs typeface="Times New Roman" panose="02020603050405020304" pitchFamily="18" charset="0"/>
              </a:rPr>
              <a:t>Width shall be between 24cm and 36cm.</a:t>
            </a:r>
            <a:endParaRPr lang="en-GB" sz="2400" kern="100" dirty="0">
              <a:effectLst/>
              <a:latin typeface="Aptos" panose="020B0004020202020204" pitchFamily="34" charset="0"/>
              <a:ea typeface="Yu Gothic" panose="020B0400000000000000" pitchFamily="34" charset="-128"/>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en-GB" sz="2400" kern="100" dirty="0">
                <a:solidFill>
                  <a:srgbClr val="FF0000"/>
                </a:solidFill>
                <a:effectLst/>
                <a:latin typeface="Calibri" panose="020F0502020204030204" pitchFamily="34" charset="0"/>
                <a:ea typeface="Yu Gothic" panose="020B0400000000000000" pitchFamily="34" charset="-128"/>
                <a:cs typeface="Times New Roman" panose="02020603050405020304" pitchFamily="18" charset="0"/>
              </a:rPr>
              <a:t>The length of the handle measured from the inside surface of the attaching loop furthest from the handle to the inside edge of the handle must be 1.50m (tolerance +2.5cm), length shall be measured using a 2cm block at the inside edge at the handle centre.</a:t>
            </a:r>
            <a:endParaRPr lang="en-GB" sz="2400" kern="100" dirty="0">
              <a:effectLst/>
              <a:latin typeface="Aptos" panose="020B0004020202020204" pitchFamily="34"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2475941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66513-64AC-F2F2-CA7E-F813AD07EFAF}"/>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498214FE-15DB-650E-C120-B92F0ECC4491}"/>
              </a:ext>
            </a:extLst>
          </p:cNvPr>
          <p:cNvPicPr>
            <a:picLocks noChangeAspect="1"/>
          </p:cNvPicPr>
          <p:nvPr/>
        </p:nvPicPr>
        <p:blipFill>
          <a:blip r:embed="rId2"/>
          <a:stretch>
            <a:fillRect/>
          </a:stretch>
        </p:blipFill>
        <p:spPr>
          <a:xfrm>
            <a:off x="9243848" y="152235"/>
            <a:ext cx="2895600" cy="1571625"/>
          </a:xfrm>
          <a:prstGeom prst="rect">
            <a:avLst/>
          </a:prstGeom>
        </p:spPr>
      </p:pic>
      <p:sp>
        <p:nvSpPr>
          <p:cNvPr id="7" name="TextBox 6">
            <a:extLst>
              <a:ext uri="{FF2B5EF4-FFF2-40B4-BE49-F238E27FC236}">
                <a16:creationId xmlns:a16="http://schemas.microsoft.com/office/drawing/2014/main" id="{B1B10D96-F9D4-889E-096B-8D14BC2114E3}"/>
              </a:ext>
            </a:extLst>
          </p:cNvPr>
          <p:cNvSpPr txBox="1"/>
          <p:nvPr/>
        </p:nvSpPr>
        <p:spPr>
          <a:xfrm>
            <a:off x="1057275" y="753381"/>
            <a:ext cx="6098720" cy="1200329"/>
          </a:xfrm>
          <a:prstGeom prst="rect">
            <a:avLst/>
          </a:prstGeom>
          <a:noFill/>
        </p:spPr>
        <p:txBody>
          <a:bodyPr wrap="square">
            <a:spAutoFit/>
          </a:bodyPr>
          <a:lstStyle/>
          <a:p>
            <a:pPr algn="just"/>
            <a:r>
              <a:rPr lang="en-GB" sz="3600" b="1" dirty="0">
                <a:effectLst/>
                <a:latin typeface="Calibri" panose="020F0502020204030204" pitchFamily="34" charset="0"/>
                <a:ea typeface="Times New Roman" panose="02020603050405020304" pitchFamily="18" charset="0"/>
                <a:cs typeface="Times New Roman" panose="02020603050405020304" pitchFamily="18" charset="0"/>
              </a:rPr>
              <a:t>5.11: Skier Supplied Handle in Slalom and Jump</a:t>
            </a:r>
            <a:endParaRPr lang="en-GB"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709F6F7-A735-0036-E95D-D170781EA939}"/>
              </a:ext>
            </a:extLst>
          </p:cNvPr>
          <p:cNvSpPr txBox="1"/>
          <p:nvPr/>
        </p:nvSpPr>
        <p:spPr>
          <a:xfrm>
            <a:off x="1190445" y="2556149"/>
            <a:ext cx="9730597" cy="3046988"/>
          </a:xfrm>
          <a:prstGeom prst="rect">
            <a:avLst/>
          </a:prstGeom>
          <a:noFill/>
        </p:spPr>
        <p:txBody>
          <a:bodyPr wrap="square">
            <a:spAutoFit/>
          </a:bodyPr>
          <a:lstStyle/>
          <a:p>
            <a:r>
              <a:rPr lang="en-US" sz="3200" dirty="0">
                <a:solidFill>
                  <a:srgbClr val="FF0000"/>
                </a:solidFill>
              </a:rPr>
              <a:t>• Short length tolerances as noted in 5.09 d) shall not be enforced, in other words a skier supplied handle which measures short per rule 5.09 d) shall not be reason for disqualification.</a:t>
            </a:r>
          </a:p>
          <a:p>
            <a:r>
              <a:rPr lang="en-US" sz="3200" dirty="0">
                <a:solidFill>
                  <a:srgbClr val="FF0000"/>
                </a:solidFill>
              </a:rPr>
              <a:t>The handle must be similar in design and construction to picture 1 below.</a:t>
            </a:r>
            <a:endParaRPr lang="en-GB" sz="3200" dirty="0">
              <a:solidFill>
                <a:srgbClr val="FF0000"/>
              </a:solidFill>
            </a:endParaRPr>
          </a:p>
        </p:txBody>
      </p:sp>
    </p:spTree>
    <p:extLst>
      <p:ext uri="{BB962C8B-B14F-4D97-AF65-F5344CB8AC3E}">
        <p14:creationId xmlns:p14="http://schemas.microsoft.com/office/powerpoint/2010/main" val="3318318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D4B5F-853B-E714-2438-A2D824B8E654}"/>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C777C7D1-8F47-4D36-82CC-C94F43390E6A}"/>
              </a:ext>
            </a:extLst>
          </p:cNvPr>
          <p:cNvPicPr>
            <a:picLocks noChangeAspect="1"/>
          </p:cNvPicPr>
          <p:nvPr/>
        </p:nvPicPr>
        <p:blipFill>
          <a:blip r:embed="rId2"/>
          <a:stretch>
            <a:fillRect/>
          </a:stretch>
        </p:blipFill>
        <p:spPr>
          <a:xfrm>
            <a:off x="9243848" y="152235"/>
            <a:ext cx="2895600" cy="1571625"/>
          </a:xfrm>
          <a:prstGeom prst="rect">
            <a:avLst/>
          </a:prstGeom>
        </p:spPr>
      </p:pic>
      <p:sp>
        <p:nvSpPr>
          <p:cNvPr id="4" name="TextBox 3">
            <a:extLst>
              <a:ext uri="{FF2B5EF4-FFF2-40B4-BE49-F238E27FC236}">
                <a16:creationId xmlns:a16="http://schemas.microsoft.com/office/drawing/2014/main" id="{09690E3E-67C7-81BC-723F-FBE3DF6AB34B}"/>
              </a:ext>
            </a:extLst>
          </p:cNvPr>
          <p:cNvSpPr txBox="1"/>
          <p:nvPr/>
        </p:nvSpPr>
        <p:spPr>
          <a:xfrm>
            <a:off x="983411" y="1725153"/>
            <a:ext cx="10800272" cy="3785652"/>
          </a:xfrm>
          <a:prstGeom prst="rect">
            <a:avLst/>
          </a:prstGeom>
          <a:noFill/>
        </p:spPr>
        <p:txBody>
          <a:bodyPr wrap="square">
            <a:spAutoFit/>
          </a:bodyPr>
          <a:lstStyle/>
          <a:p>
            <a:r>
              <a:rPr lang="en-US" sz="2400" b="1" dirty="0">
                <a:solidFill>
                  <a:srgbClr val="FF0000"/>
                </a:solidFill>
              </a:rPr>
              <a:t>5.14: Jump Switch</a:t>
            </a:r>
          </a:p>
          <a:p>
            <a:r>
              <a:rPr lang="en-US" sz="2400" dirty="0">
                <a:solidFill>
                  <a:srgbClr val="FF0000"/>
                </a:solidFill>
              </a:rPr>
              <a:t>A jump switch is a device connected to the speed control system. The tow line is fed though the switch. When sufficient load is applied to the tow line, the contact switch (normally open) momentarily engages and closes the switch. Engaging the switch results in additional RPM and speed to compensate for skier’s load.   The switch should close when a load of 57 </a:t>
            </a:r>
            <a:r>
              <a:rPr lang="en-US" sz="2400" dirty="0" err="1">
                <a:solidFill>
                  <a:srgbClr val="FF0000"/>
                </a:solidFill>
              </a:rPr>
              <a:t>kgf</a:t>
            </a:r>
            <a:r>
              <a:rPr lang="en-US" sz="2400" dirty="0">
                <a:solidFill>
                  <a:srgbClr val="FF0000"/>
                </a:solidFill>
              </a:rPr>
              <a:t> (52 – 62kgf) is applied using a 10mm diameter line. The </a:t>
            </a:r>
            <a:r>
              <a:rPr lang="en-US" sz="2400" dirty="0" err="1">
                <a:solidFill>
                  <a:srgbClr val="FF0000"/>
                </a:solidFill>
              </a:rPr>
              <a:t>Homologator</a:t>
            </a:r>
            <a:r>
              <a:rPr lang="en-US" sz="2400" dirty="0">
                <a:solidFill>
                  <a:srgbClr val="FF0000"/>
                </a:solidFill>
              </a:rPr>
              <a:t> may (with permission of the owner) adjust jump switch if required to obtain the desired 57 </a:t>
            </a:r>
            <a:r>
              <a:rPr lang="en-US" sz="2400" dirty="0" err="1">
                <a:solidFill>
                  <a:srgbClr val="FF0000"/>
                </a:solidFill>
              </a:rPr>
              <a:t>kgf</a:t>
            </a:r>
            <a:r>
              <a:rPr lang="en-US" sz="2400" dirty="0">
                <a:solidFill>
                  <a:srgbClr val="FF0000"/>
                </a:solidFill>
              </a:rPr>
              <a:t>. The skier may request the switch be moved on the tow line to the spice section with a larger diameter (switch engages with less load).</a:t>
            </a:r>
            <a:endParaRPr lang="en-GB" sz="2400" dirty="0">
              <a:solidFill>
                <a:srgbClr val="FF0000"/>
              </a:solidFill>
            </a:endParaRPr>
          </a:p>
        </p:txBody>
      </p:sp>
    </p:spTree>
    <p:extLst>
      <p:ext uri="{BB962C8B-B14F-4D97-AF65-F5344CB8AC3E}">
        <p14:creationId xmlns:p14="http://schemas.microsoft.com/office/powerpoint/2010/main" val="4167646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887290" y="794328"/>
            <a:ext cx="6427911" cy="1317336"/>
          </a:xfrm>
        </p:spPr>
        <p:txBody>
          <a:bodyPr>
            <a:normAutofit fontScale="90000"/>
          </a:bodyPr>
          <a:lstStyle/>
          <a:p>
            <a:r>
              <a:rPr lang="en-GB" sz="3600" b="1" kern="100" dirty="0">
                <a:effectLst/>
                <a:latin typeface="Calibri" panose="020F0502020204030204" pitchFamily="34" charset="0"/>
                <a:ea typeface="Yu Gothic Light" panose="020B0300000000000000" pitchFamily="34" charset="-128"/>
              </a:rPr>
              <a:t>8.08:	A Miss or "Riding Over"</a:t>
            </a:r>
            <a:br>
              <a:rPr lang="en-GB" sz="1800" b="1" kern="100" dirty="0">
                <a:solidFill>
                  <a:srgbClr val="FF0000"/>
                </a:solidFill>
                <a:effectLst/>
                <a:latin typeface="Calibri" panose="020F0502020204030204" pitchFamily="34" charset="0"/>
                <a:ea typeface="Yu Gothic Light" panose="020B0300000000000000" pitchFamily="34" charset="-128"/>
              </a:rPr>
            </a:br>
            <a:endParaRPr lang="en-US" b="1"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887290" y="1854063"/>
            <a:ext cx="10591696" cy="4713679"/>
          </a:xfrm>
        </p:spPr>
        <p:txBody>
          <a:bodyPr>
            <a:normAutofit fontScale="92500" lnSpcReduction="20000"/>
          </a:bodyPr>
          <a:lstStyle/>
          <a:p>
            <a:pPr marL="215900" indent="-215900" algn="just">
              <a:buNone/>
            </a:pPr>
            <a:r>
              <a:rPr lang="en-GB" sz="3200" b="1" dirty="0">
                <a:effectLst/>
                <a:latin typeface="Calibri" panose="020F0502020204030204" pitchFamily="34" charset="0"/>
                <a:ea typeface="Times New Roman" panose="02020603050405020304" pitchFamily="18" charset="0"/>
                <a:cs typeface="Times New Roman" panose="02020603050405020304" pitchFamily="18" charset="0"/>
              </a:rPr>
              <a:t>a)	Skier Turn Buoys</a:t>
            </a: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 It is a miss to ride inside a turn buoy, or to ride over, straddle, or jump a turn buoy. There is no penalty for grazing a turn buoy with the ski or part of the body. Riding over shall be defined as hitting a turn buoy so as to move it significantly from its position or temporarily sink it. Hitting a turn buoy less severely shall be considered as grazing.</a:t>
            </a:r>
          </a:p>
          <a:p>
            <a:pPr indent="215900" algn="just">
              <a:buNone/>
            </a:pPr>
            <a:r>
              <a:rPr lang="en-GB"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buoy shall be judged when the front binding is at the buoy.</a:t>
            </a:r>
            <a:endParaRPr lang="en-GB"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15900" indent="-215900" algn="just"/>
            <a:r>
              <a:rPr lang="en-GB" sz="3200" b="1" dirty="0">
                <a:effectLst/>
                <a:latin typeface="Calibri" panose="020F0502020204030204" pitchFamily="34" charset="0"/>
                <a:ea typeface="Times New Roman" panose="02020603050405020304" pitchFamily="18" charset="0"/>
                <a:cs typeface="Times New Roman" panose="02020603050405020304" pitchFamily="18" charset="0"/>
              </a:rPr>
              <a:t>b)	Entrance &amp; Exit Gates.</a:t>
            </a: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 It is a miss to ride outside the entrance or exit gate, but there is no penalty for grazing a gate buoy with the ski or part of the body. A skier shall be judged as missing the entry or exit gate when </a:t>
            </a:r>
            <a:r>
              <a:rPr lang="en-GB"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centreline of the ski, at the position of the front binding</a:t>
            </a: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 passes outside the centre of the gate buoy, as illustrated in the diagram below.</a:t>
            </a:r>
          </a:p>
          <a:p>
            <a:pPr algn="l"/>
            <a:endParaRPr lang="en-GB" sz="32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descr="Logo, company name&#10;&#10;Description automatically generated">
            <a:extLst>
              <a:ext uri="{FF2B5EF4-FFF2-40B4-BE49-F238E27FC236}">
                <a16:creationId xmlns:a16="http://schemas.microsoft.com/office/drawing/2014/main" id="{2E437B38-4769-1A93-FEA4-C8632AD830BE}"/>
              </a:ext>
            </a:extLst>
          </p:cNvPr>
          <p:cNvPicPr>
            <a:picLocks noChangeAspect="1"/>
          </p:cNvPicPr>
          <p:nvPr/>
        </p:nvPicPr>
        <p:blipFill>
          <a:blip r:embed="rId2"/>
          <a:stretch>
            <a:fillRect/>
          </a:stretch>
        </p:blipFill>
        <p:spPr>
          <a:xfrm>
            <a:off x="9217152" y="152235"/>
            <a:ext cx="2895600" cy="1571625"/>
          </a:xfrm>
          <a:prstGeom prst="rect">
            <a:avLst/>
          </a:prstGeom>
        </p:spPr>
      </p:pic>
    </p:spTree>
    <p:extLst>
      <p:ext uri="{BB962C8B-B14F-4D97-AF65-F5344CB8AC3E}">
        <p14:creationId xmlns:p14="http://schemas.microsoft.com/office/powerpoint/2010/main" val="4281243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952604" y="768350"/>
            <a:ext cx="3684710" cy="1500187"/>
          </a:xfrm>
        </p:spPr>
        <p:txBody>
          <a:bodyPr>
            <a:normAutofit/>
          </a:bodyPr>
          <a:lstStyle/>
          <a:p>
            <a:r>
              <a:rPr lang="en-GB" sz="4000" b="1" kern="100" dirty="0">
                <a:effectLst/>
                <a:latin typeface="Calibri" panose="020F0502020204030204" pitchFamily="34" charset="0"/>
                <a:ea typeface="Yu Gothic Light" panose="020B0300000000000000" pitchFamily="34" charset="-128"/>
              </a:rPr>
              <a:t>8.12:	Ties</a:t>
            </a:r>
            <a:br>
              <a:rPr lang="en-GB" sz="1800" b="1" kern="100" dirty="0">
                <a:solidFill>
                  <a:srgbClr val="FF0000"/>
                </a:solidFill>
                <a:effectLst/>
                <a:latin typeface="Calibri" panose="020F0502020204030204" pitchFamily="34" charset="0"/>
                <a:ea typeface="Yu Gothic Light" panose="020B0300000000000000" pitchFamily="34" charset="-128"/>
              </a:rPr>
            </a:br>
            <a:endParaRPr lang="en-US" b="1" dirty="0"/>
          </a:p>
        </p:txBody>
      </p:sp>
      <p:pic>
        <p:nvPicPr>
          <p:cNvPr id="5" name="Picture 4" descr="Logo, company name&#10;&#10;Description automatically generated">
            <a:extLst>
              <a:ext uri="{FF2B5EF4-FFF2-40B4-BE49-F238E27FC236}">
                <a16:creationId xmlns:a16="http://schemas.microsoft.com/office/drawing/2014/main" id="{2E437B38-4769-1A93-FEA4-C8632AD830BE}"/>
              </a:ext>
            </a:extLst>
          </p:cNvPr>
          <p:cNvPicPr>
            <a:picLocks noChangeAspect="1"/>
          </p:cNvPicPr>
          <p:nvPr/>
        </p:nvPicPr>
        <p:blipFill>
          <a:blip r:embed="rId2"/>
          <a:stretch>
            <a:fillRect/>
          </a:stretch>
        </p:blipFill>
        <p:spPr>
          <a:xfrm>
            <a:off x="9217152" y="152235"/>
            <a:ext cx="2895600" cy="1571625"/>
          </a:xfrm>
          <a:prstGeom prst="rect">
            <a:avLst/>
          </a:prstGeom>
        </p:spPr>
      </p:pic>
      <p:sp>
        <p:nvSpPr>
          <p:cNvPr id="6" name="Text Placeholder 5">
            <a:extLst>
              <a:ext uri="{FF2B5EF4-FFF2-40B4-BE49-F238E27FC236}">
                <a16:creationId xmlns:a16="http://schemas.microsoft.com/office/drawing/2014/main" id="{3C2BBE71-06B1-CE49-5E7D-923A78D79B1E}"/>
              </a:ext>
            </a:extLst>
          </p:cNvPr>
          <p:cNvSpPr>
            <a:spLocks noGrp="1"/>
          </p:cNvSpPr>
          <p:nvPr>
            <p:ph type="body" idx="1"/>
          </p:nvPr>
        </p:nvSpPr>
        <p:spPr>
          <a:xfrm>
            <a:off x="838200" y="1978934"/>
            <a:ext cx="10515600" cy="4291237"/>
          </a:xfrm>
        </p:spPr>
        <p:txBody>
          <a:bodyPr>
            <a:normAutofit fontScale="47500" lnSpcReduction="20000"/>
          </a:bodyPr>
          <a:lstStyle/>
          <a:p>
            <a:pPr algn="just">
              <a:buNone/>
            </a:pPr>
            <a:r>
              <a:rPr lang="en-GB" sz="5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When a run-off for first place is between more than two skiers, all the places equal to the number of skiers in the run-off are decided by the run-off with no reversion to the preliminary round score except that the preliminary round score would be used if two or more skiers are still tied for 2nd and 3rd places after the run-off.</a:t>
            </a:r>
          </a:p>
          <a:p>
            <a:pPr algn="just">
              <a:buNone/>
            </a:pPr>
            <a:r>
              <a:rPr lang="en-US" sz="59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After the third consecutive run-off, if a tie still exists, the skiers will be offered to tie the position. All the skiers in the run-off must agree.</a:t>
            </a:r>
          </a:p>
          <a:p>
            <a:pPr algn="just">
              <a:buNone/>
            </a:pPr>
            <a:r>
              <a:rPr lang="en-GB" sz="5900" dirty="0">
                <a:effectLst/>
                <a:latin typeface="Calibri" panose="020F0502020204030204" pitchFamily="34" charset="0"/>
                <a:ea typeface="Times New Roman" panose="02020603050405020304" pitchFamily="18" charset="0"/>
                <a:cs typeface="Times New Roman" panose="02020603050405020304" pitchFamily="18" charset="0"/>
              </a:rPr>
              <a:t>Skiers tied on score in the final round, not in a medal position, will be listed as tied in the final results.</a:t>
            </a:r>
          </a:p>
          <a:p>
            <a:pPr algn="l">
              <a:buNone/>
            </a:pPr>
            <a:r>
              <a:rPr lang="en-GB" sz="5900" dirty="0">
                <a:solidFill>
                  <a:schemeClr val="tx1"/>
                </a:solidFill>
                <a:effectLst/>
                <a:latin typeface="Calibri" panose="020F0502020204030204" pitchFamily="34" charset="0"/>
                <a:ea typeface="Yu Gothic Light" panose="020B0300000000000000" pitchFamily="34" charset="-128"/>
                <a:cs typeface="Times New Roman" panose="02020603050405020304" pitchFamily="18" charset="0"/>
              </a:rPr>
              <a:t>For preliminary round ties refer to rule 14.09</a:t>
            </a:r>
            <a:endParaRPr lang="en-GB" sz="5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1254903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243E8-B378-0466-65DB-C71D4952F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CBE800-DF63-A4B0-10F5-0A78F8BC3723}"/>
              </a:ext>
            </a:extLst>
          </p:cNvPr>
          <p:cNvSpPr>
            <a:spLocks noGrp="1"/>
          </p:cNvSpPr>
          <p:nvPr>
            <p:ph type="title"/>
          </p:nvPr>
        </p:nvSpPr>
        <p:spPr>
          <a:xfrm>
            <a:off x="952604" y="768350"/>
            <a:ext cx="6313610" cy="1500187"/>
          </a:xfrm>
        </p:spPr>
        <p:txBody>
          <a:bodyPr>
            <a:normAutofit/>
          </a:bodyPr>
          <a:lstStyle/>
          <a:p>
            <a:r>
              <a:rPr lang="en-GB" sz="4000" b="1" kern="100" dirty="0">
                <a:effectLst/>
                <a:latin typeface="Calibri" panose="020F0502020204030204" pitchFamily="34" charset="0"/>
                <a:ea typeface="Yu Gothic Light" panose="020B0300000000000000" pitchFamily="34" charset="-128"/>
              </a:rPr>
              <a:t>8.13:</a:t>
            </a:r>
            <a:r>
              <a:rPr lang="en-GB" sz="4000" b="1" kern="100" dirty="0">
                <a:latin typeface="Calibri" panose="020F0502020204030204" pitchFamily="34" charset="0"/>
                <a:ea typeface="Yu Gothic Light" panose="020B0300000000000000" pitchFamily="34" charset="-128"/>
              </a:rPr>
              <a:t> Slalom Judging</a:t>
            </a:r>
            <a:br>
              <a:rPr lang="en-GB" sz="1800" b="1" kern="100" dirty="0">
                <a:solidFill>
                  <a:srgbClr val="FF0000"/>
                </a:solidFill>
                <a:effectLst/>
                <a:latin typeface="Calibri" panose="020F0502020204030204" pitchFamily="34" charset="0"/>
                <a:ea typeface="Yu Gothic Light" panose="020B0300000000000000" pitchFamily="34" charset="-128"/>
              </a:rPr>
            </a:br>
            <a:endParaRPr lang="en-US" b="1" dirty="0"/>
          </a:p>
        </p:txBody>
      </p:sp>
      <p:pic>
        <p:nvPicPr>
          <p:cNvPr id="5" name="Picture 4" descr="Logo, company name&#10;&#10;Description automatically generated">
            <a:extLst>
              <a:ext uri="{FF2B5EF4-FFF2-40B4-BE49-F238E27FC236}">
                <a16:creationId xmlns:a16="http://schemas.microsoft.com/office/drawing/2014/main" id="{9BBAA9CD-8354-1C59-3924-EEA0658EBB1A}"/>
              </a:ext>
            </a:extLst>
          </p:cNvPr>
          <p:cNvPicPr>
            <a:picLocks noChangeAspect="1"/>
          </p:cNvPicPr>
          <p:nvPr/>
        </p:nvPicPr>
        <p:blipFill>
          <a:blip r:embed="rId2"/>
          <a:stretch>
            <a:fillRect/>
          </a:stretch>
        </p:blipFill>
        <p:spPr>
          <a:xfrm>
            <a:off x="9217152" y="152235"/>
            <a:ext cx="2895600" cy="1571625"/>
          </a:xfrm>
          <a:prstGeom prst="rect">
            <a:avLst/>
          </a:prstGeom>
        </p:spPr>
      </p:pic>
      <p:sp>
        <p:nvSpPr>
          <p:cNvPr id="8" name="TextBox 7">
            <a:extLst>
              <a:ext uri="{FF2B5EF4-FFF2-40B4-BE49-F238E27FC236}">
                <a16:creationId xmlns:a16="http://schemas.microsoft.com/office/drawing/2014/main" id="{35915441-8CBA-850F-57CE-9139D2B1C2F2}"/>
              </a:ext>
            </a:extLst>
          </p:cNvPr>
          <p:cNvSpPr txBox="1"/>
          <p:nvPr/>
        </p:nvSpPr>
        <p:spPr>
          <a:xfrm>
            <a:off x="767442" y="2825817"/>
            <a:ext cx="10417629" cy="2308324"/>
          </a:xfrm>
          <a:prstGeom prst="rect">
            <a:avLst/>
          </a:prstGeom>
          <a:noFill/>
        </p:spPr>
        <p:txBody>
          <a:bodyPr wrap="square">
            <a:spAutoFit/>
          </a:bodyPr>
          <a:lstStyle/>
          <a:p>
            <a:r>
              <a:rPr lang="en-GB" sz="4800" kern="0" dirty="0">
                <a:effectLst/>
                <a:latin typeface="Calibri" panose="020F0502020204030204" pitchFamily="34" charset="0"/>
                <a:ea typeface="Times New Roman" panose="02020603050405020304" pitchFamily="18" charset="0"/>
                <a:cs typeface="Times New Roman" panose="02020603050405020304" pitchFamily="18" charset="0"/>
              </a:rPr>
              <a:t>There is no change to this rule but the  diagrams and wording have been simplified </a:t>
            </a:r>
            <a:endParaRPr lang="en-GB" sz="4800" dirty="0"/>
          </a:p>
        </p:txBody>
      </p:sp>
    </p:spTree>
    <p:extLst>
      <p:ext uri="{BB962C8B-B14F-4D97-AF65-F5344CB8AC3E}">
        <p14:creationId xmlns:p14="http://schemas.microsoft.com/office/powerpoint/2010/main" val="3934014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A1681-3D7F-CC3C-57F9-AA576D3F9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CE454-C14A-D796-35D8-494CCE45BE19}"/>
              </a:ext>
            </a:extLst>
          </p:cNvPr>
          <p:cNvSpPr>
            <a:spLocks noGrp="1"/>
          </p:cNvSpPr>
          <p:nvPr>
            <p:ph type="title"/>
          </p:nvPr>
        </p:nvSpPr>
        <p:spPr>
          <a:xfrm>
            <a:off x="952603" y="768350"/>
            <a:ext cx="7652553" cy="1500187"/>
          </a:xfrm>
        </p:spPr>
        <p:txBody>
          <a:bodyPr>
            <a:normAutofit/>
          </a:bodyPr>
          <a:lstStyle/>
          <a:p>
            <a:r>
              <a:rPr lang="en-GB" sz="4000" b="1" kern="100" dirty="0">
                <a:effectLst/>
                <a:latin typeface="Calibri" panose="020F0502020204030204" pitchFamily="34" charset="0"/>
                <a:ea typeface="Yu Gothic Light" panose="020B0300000000000000" pitchFamily="34" charset="-128"/>
              </a:rPr>
              <a:t>8.15: Boat Path/End Course Video</a:t>
            </a:r>
            <a:br>
              <a:rPr lang="en-GB" sz="1800" b="1" kern="100" dirty="0">
                <a:solidFill>
                  <a:srgbClr val="FF0000"/>
                </a:solidFill>
                <a:effectLst/>
                <a:latin typeface="Calibri" panose="020F0502020204030204" pitchFamily="34" charset="0"/>
                <a:ea typeface="Yu Gothic Light" panose="020B0300000000000000" pitchFamily="34" charset="-128"/>
              </a:rPr>
            </a:br>
            <a:endParaRPr lang="en-US" b="1" dirty="0"/>
          </a:p>
        </p:txBody>
      </p:sp>
      <p:pic>
        <p:nvPicPr>
          <p:cNvPr id="5" name="Picture 4" descr="Logo, company name&#10;&#10;Description automatically generated">
            <a:extLst>
              <a:ext uri="{FF2B5EF4-FFF2-40B4-BE49-F238E27FC236}">
                <a16:creationId xmlns:a16="http://schemas.microsoft.com/office/drawing/2014/main" id="{56F8152D-7586-F1C9-B2F0-AF424E051658}"/>
              </a:ext>
            </a:extLst>
          </p:cNvPr>
          <p:cNvPicPr>
            <a:picLocks noChangeAspect="1"/>
          </p:cNvPicPr>
          <p:nvPr/>
        </p:nvPicPr>
        <p:blipFill>
          <a:blip r:embed="rId2"/>
          <a:stretch>
            <a:fillRect/>
          </a:stretch>
        </p:blipFill>
        <p:spPr>
          <a:xfrm>
            <a:off x="9217152" y="152235"/>
            <a:ext cx="2895600" cy="1571625"/>
          </a:xfrm>
          <a:prstGeom prst="rect">
            <a:avLst/>
          </a:prstGeom>
        </p:spPr>
      </p:pic>
      <p:sp>
        <p:nvSpPr>
          <p:cNvPr id="4" name="TextBox 3">
            <a:extLst>
              <a:ext uri="{FF2B5EF4-FFF2-40B4-BE49-F238E27FC236}">
                <a16:creationId xmlns:a16="http://schemas.microsoft.com/office/drawing/2014/main" id="{1E8BB0E8-0E19-DCD1-C9D8-BD77D97F95B4}"/>
              </a:ext>
            </a:extLst>
          </p:cNvPr>
          <p:cNvSpPr txBox="1"/>
          <p:nvPr/>
        </p:nvSpPr>
        <p:spPr>
          <a:xfrm>
            <a:off x="952604" y="1840104"/>
            <a:ext cx="10020196" cy="4439677"/>
          </a:xfrm>
          <a:prstGeom prst="rect">
            <a:avLst/>
          </a:prstGeom>
          <a:noFill/>
        </p:spPr>
        <p:txBody>
          <a:bodyPr wrap="square">
            <a:spAutoFit/>
          </a:bodyPr>
          <a:lstStyle/>
          <a:p>
            <a:pPr algn="just">
              <a:spcBef>
                <a:spcPts val="600"/>
              </a:spcBef>
              <a:buNone/>
            </a:pPr>
            <a:r>
              <a:rPr lang="en-GB" sz="2800" b="1" dirty="0">
                <a:effectLst/>
                <a:latin typeface="Calibri" panose="020F0502020204030204" pitchFamily="34" charset="0"/>
                <a:ea typeface="Times New Roman" panose="02020603050405020304" pitchFamily="18" charset="0"/>
                <a:cs typeface="Times New Roman" panose="02020603050405020304" pitchFamily="18" charset="0"/>
              </a:rPr>
              <a:t>Buoy Deviation </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The Buoy Deviation is the maximum deviation toward the skier measured from when the pylon is at the buoy to 5 metres after the buoy. It is also used to calculate the Cumulative Deviation.</a:t>
            </a:r>
          </a:p>
          <a:p>
            <a:pPr algn="just">
              <a:buNone/>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Max Buoy deviation on a single buoy is 25cm. </a:t>
            </a:r>
          </a:p>
          <a:p>
            <a:pPr algn="just">
              <a:spcBef>
                <a:spcPts val="300"/>
              </a:spcBef>
            </a:pPr>
            <a:r>
              <a:rPr lang="en-GB"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Note:</a:t>
            </a:r>
            <a:r>
              <a:rPr lang="en-GB"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For any World Record, the max deviation at any single buoy is 20cm.  For a deviation greater than 20cm but not greater than 25cm, that score will be recorded for the competition.  If a World Record is rejected, the score will be reduced on the rankings list by the IWWF to one increment below the World Record.  </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551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60DFB-15B5-BF3C-8350-08D85D8073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975EB-E0C5-C95C-F270-5F747111B516}"/>
              </a:ext>
            </a:extLst>
          </p:cNvPr>
          <p:cNvSpPr>
            <a:spLocks noGrp="1"/>
          </p:cNvSpPr>
          <p:nvPr>
            <p:ph type="title"/>
          </p:nvPr>
        </p:nvSpPr>
        <p:spPr>
          <a:xfrm>
            <a:off x="952603" y="768350"/>
            <a:ext cx="7652553" cy="1500187"/>
          </a:xfrm>
        </p:spPr>
        <p:txBody>
          <a:bodyPr>
            <a:normAutofit/>
          </a:bodyPr>
          <a:lstStyle/>
          <a:p>
            <a:r>
              <a:rPr lang="en-GB" sz="4000" b="1" kern="100" dirty="0">
                <a:effectLst/>
                <a:latin typeface="Calibri" panose="020F0502020204030204" pitchFamily="34" charset="0"/>
                <a:ea typeface="Yu Gothic Light" panose="020B0300000000000000" pitchFamily="34" charset="-128"/>
              </a:rPr>
              <a:t>8.15: Boat Path/End Course Video</a:t>
            </a:r>
            <a:br>
              <a:rPr lang="en-GB" sz="1800" b="1" kern="100" dirty="0">
                <a:solidFill>
                  <a:srgbClr val="FF0000"/>
                </a:solidFill>
                <a:effectLst/>
                <a:latin typeface="Calibri" panose="020F0502020204030204" pitchFamily="34" charset="0"/>
                <a:ea typeface="Yu Gothic Light" panose="020B0300000000000000" pitchFamily="34" charset="-128"/>
              </a:rPr>
            </a:br>
            <a:endParaRPr lang="en-US" b="1" dirty="0"/>
          </a:p>
        </p:txBody>
      </p:sp>
      <p:pic>
        <p:nvPicPr>
          <p:cNvPr id="5" name="Picture 4" descr="Logo, company name&#10;&#10;Description automatically generated">
            <a:extLst>
              <a:ext uri="{FF2B5EF4-FFF2-40B4-BE49-F238E27FC236}">
                <a16:creationId xmlns:a16="http://schemas.microsoft.com/office/drawing/2014/main" id="{B7EC293E-0E73-1B32-4E56-14888AA9BF6C}"/>
              </a:ext>
            </a:extLst>
          </p:cNvPr>
          <p:cNvPicPr>
            <a:picLocks noChangeAspect="1"/>
          </p:cNvPicPr>
          <p:nvPr/>
        </p:nvPicPr>
        <p:blipFill>
          <a:blip r:embed="rId2"/>
          <a:stretch>
            <a:fillRect/>
          </a:stretch>
        </p:blipFill>
        <p:spPr>
          <a:xfrm>
            <a:off x="9217152" y="152235"/>
            <a:ext cx="2895600" cy="1571625"/>
          </a:xfrm>
          <a:prstGeom prst="rect">
            <a:avLst/>
          </a:prstGeom>
        </p:spPr>
      </p:pic>
      <p:sp>
        <p:nvSpPr>
          <p:cNvPr id="8" name="TextBox 7">
            <a:extLst>
              <a:ext uri="{FF2B5EF4-FFF2-40B4-BE49-F238E27FC236}">
                <a16:creationId xmlns:a16="http://schemas.microsoft.com/office/drawing/2014/main" id="{EEED4F6B-73E7-6511-638F-C0C9EEA08552}"/>
              </a:ext>
            </a:extLst>
          </p:cNvPr>
          <p:cNvSpPr txBox="1"/>
          <p:nvPr/>
        </p:nvSpPr>
        <p:spPr>
          <a:xfrm>
            <a:off x="552450" y="1682368"/>
            <a:ext cx="11087100" cy="4970591"/>
          </a:xfrm>
          <a:prstGeom prst="rect">
            <a:avLst/>
          </a:prstGeom>
          <a:noFill/>
        </p:spPr>
        <p:txBody>
          <a:bodyPr wrap="square">
            <a:spAutoFit/>
          </a:bodyPr>
          <a:lstStyle/>
          <a:p>
            <a:pPr marL="215900" indent="-215900" algn="just">
              <a:spcBef>
                <a:spcPts val="300"/>
              </a:spcBef>
              <a:buNone/>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b)	Pass completed</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26695" indent="-10795" algn="just">
              <a:spcBef>
                <a:spcPts val="300"/>
              </a:spcBef>
              <a:buNone/>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If the Buoy Deviation is NEGATIVE (path away from the skier) and is greater than 25cm:</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The skier is entitled to an optional re-ride. </a:t>
            </a: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The skier can improve. </a:t>
            </a: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The maximum score not out of tolerance to the positive is protected.</a:t>
            </a: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Continuing at risk (see below).</a:t>
            </a:r>
          </a:p>
          <a:p>
            <a:pPr marL="226695" indent="-10795" algn="just">
              <a:spcBef>
                <a:spcPts val="300"/>
              </a:spcBef>
              <a:buNone/>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If the Buoy Deviation is POSITIVE (path towards the skier) and is greater than 25cm:</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15900" algn="just">
              <a:buNone/>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The skier has the following options: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Accept the score that was achieved within tolerance.</a:t>
            </a: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Take a re-ride. </a:t>
            </a:r>
            <a:r>
              <a:rPr lang="en-GB"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skier can improve over the original score. The score that was achieved within tolerance is protected.</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Continuing at risk (see below)</a:t>
            </a:r>
          </a:p>
        </p:txBody>
      </p:sp>
    </p:spTree>
    <p:extLst>
      <p:ext uri="{BB962C8B-B14F-4D97-AF65-F5344CB8AC3E}">
        <p14:creationId xmlns:p14="http://schemas.microsoft.com/office/powerpoint/2010/main" val="1236866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a:xfrm>
            <a:off x="5760720" y="515331"/>
            <a:ext cx="5276088" cy="2276856"/>
          </a:xfrm>
        </p:spPr>
        <p:txBody>
          <a:bodyPr>
            <a:normAutofit/>
          </a:bodyPr>
          <a:lstStyle/>
          <a:p>
            <a:r>
              <a:rPr lang="en-US" sz="7200" dirty="0"/>
              <a:t>Thank you</a:t>
            </a:r>
          </a:p>
        </p:txBody>
      </p:sp>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r>
              <a:rPr lang="en-US" dirty="0"/>
              <a:t>9/3/20XX</a:t>
            </a:r>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Presentation Title</a:t>
            </a:r>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3</a:t>
            </a:fld>
            <a:endParaRPr lang="en-US" dirty="0"/>
          </a:p>
        </p:txBody>
      </p:sp>
      <p:pic>
        <p:nvPicPr>
          <p:cNvPr id="10" name="Picture Placeholder 9" descr="Logo, company name&#10;&#10;Description automatically generated">
            <a:extLst>
              <a:ext uri="{FF2B5EF4-FFF2-40B4-BE49-F238E27FC236}">
                <a16:creationId xmlns:a16="http://schemas.microsoft.com/office/drawing/2014/main" id="{5A627764-ED16-33BF-8241-6F6F09EEC0AD}"/>
              </a:ext>
            </a:extLst>
          </p:cNvPr>
          <p:cNvPicPr>
            <a:picLocks noGrp="1" noChangeAspect="1"/>
          </p:cNvPicPr>
          <p:nvPr>
            <p:ph type="pic" sz="quarter" idx="14"/>
          </p:nvPr>
        </p:nvPicPr>
        <p:blipFill>
          <a:blip r:embed="rId2"/>
          <a:srcRect l="22840" r="22840"/>
          <a:stretch>
            <a:fillRect/>
          </a:stretch>
        </p:blipFill>
        <p:spPr>
          <a:xfrm>
            <a:off x="1576066" y="383730"/>
            <a:ext cx="1952279" cy="1952279"/>
          </a:xfrm>
        </p:spPr>
      </p:pic>
      <p:sp>
        <p:nvSpPr>
          <p:cNvPr id="37" name="TextBox 36">
            <a:extLst>
              <a:ext uri="{FF2B5EF4-FFF2-40B4-BE49-F238E27FC236}">
                <a16:creationId xmlns:a16="http://schemas.microsoft.com/office/drawing/2014/main" id="{F0BAA860-8678-4DF1-B0B4-09BFB955586A}"/>
              </a:ext>
            </a:extLst>
          </p:cNvPr>
          <p:cNvSpPr txBox="1"/>
          <p:nvPr/>
        </p:nvSpPr>
        <p:spPr>
          <a:xfrm>
            <a:off x="5579540" y="515331"/>
            <a:ext cx="6534306" cy="1938992"/>
          </a:xfrm>
          <a:prstGeom prst="rect">
            <a:avLst/>
          </a:prstGeom>
          <a:noFill/>
        </p:spPr>
        <p:txBody>
          <a:bodyPr wrap="square" rtlCol="0">
            <a:spAutoFit/>
          </a:bodyPr>
          <a:lstStyle/>
          <a:p>
            <a:r>
              <a:rPr lang="en-GB" sz="6000" dirty="0">
                <a:solidFill>
                  <a:schemeClr val="accent2"/>
                </a:solidFill>
              </a:rPr>
              <a:t>THANK YOU</a:t>
            </a:r>
          </a:p>
          <a:p>
            <a:r>
              <a:rPr lang="en-GB" sz="6000" dirty="0">
                <a:solidFill>
                  <a:schemeClr val="accent2"/>
                </a:solidFill>
              </a:rPr>
              <a:t>SEE YOU NEXT YEAR</a:t>
            </a:r>
          </a:p>
        </p:txBody>
      </p:sp>
      <p:pic>
        <p:nvPicPr>
          <p:cNvPr id="7" name="Picture Placeholder 6" descr="A person wakeboarding on a body of water&#10;&#10;AI-generated content may be incorrect.">
            <a:extLst>
              <a:ext uri="{FF2B5EF4-FFF2-40B4-BE49-F238E27FC236}">
                <a16:creationId xmlns:a16="http://schemas.microsoft.com/office/drawing/2014/main" id="{ED641ACC-C7CC-A1CF-1F16-3D0BFC1A2834}"/>
              </a:ext>
            </a:extLst>
          </p:cNvPr>
          <p:cNvPicPr>
            <a:picLocks noGrp="1" noChangeAspect="1"/>
          </p:cNvPicPr>
          <p:nvPr>
            <p:ph type="pic" sz="quarter" idx="15"/>
          </p:nvPr>
        </p:nvPicPr>
        <p:blipFill>
          <a:blip r:embed="rId3"/>
          <a:srcRect l="18985" r="18985"/>
          <a:stretch>
            <a:fillRect/>
          </a:stretch>
        </p:blipFill>
        <p:spPr>
          <a:xfrm>
            <a:off x="1028383" y="2792187"/>
            <a:ext cx="3655299" cy="3628863"/>
          </a:xfrm>
        </p:spPr>
      </p:pic>
    </p:spTree>
    <p:extLst>
      <p:ext uri="{BB962C8B-B14F-4D97-AF65-F5344CB8AC3E}">
        <p14:creationId xmlns:p14="http://schemas.microsoft.com/office/powerpoint/2010/main" val="2616905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091B8-BAFC-8FFE-33E6-66B4E62FC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FE29FD-8AF1-8598-4CA1-ABC7909642E4}"/>
              </a:ext>
            </a:extLst>
          </p:cNvPr>
          <p:cNvSpPr>
            <a:spLocks noGrp="1"/>
          </p:cNvSpPr>
          <p:nvPr>
            <p:ph type="title"/>
          </p:nvPr>
        </p:nvSpPr>
        <p:spPr>
          <a:xfrm>
            <a:off x="952603" y="768350"/>
            <a:ext cx="7652553" cy="1500187"/>
          </a:xfrm>
        </p:spPr>
        <p:txBody>
          <a:bodyPr>
            <a:normAutofit/>
          </a:bodyPr>
          <a:lstStyle/>
          <a:p>
            <a:r>
              <a:rPr lang="en-GB" sz="4000" b="1" kern="100" dirty="0">
                <a:effectLst/>
                <a:latin typeface="Calibri" panose="020F0502020204030204" pitchFamily="34" charset="0"/>
                <a:ea typeface="Yu Gothic Light" panose="020B0300000000000000" pitchFamily="34" charset="-128"/>
              </a:rPr>
              <a:t>8.15: Boat Path/End Course Video</a:t>
            </a:r>
            <a:br>
              <a:rPr lang="en-GB" sz="1800" b="1" kern="100" dirty="0">
                <a:solidFill>
                  <a:srgbClr val="FF0000"/>
                </a:solidFill>
                <a:effectLst/>
                <a:latin typeface="Calibri" panose="020F0502020204030204" pitchFamily="34" charset="0"/>
                <a:ea typeface="Yu Gothic Light" panose="020B0300000000000000" pitchFamily="34" charset="-128"/>
              </a:rPr>
            </a:br>
            <a:endParaRPr lang="en-US" b="1" dirty="0"/>
          </a:p>
        </p:txBody>
      </p:sp>
      <p:pic>
        <p:nvPicPr>
          <p:cNvPr id="5" name="Picture 4" descr="Logo, company name&#10;&#10;Description automatically generated">
            <a:extLst>
              <a:ext uri="{FF2B5EF4-FFF2-40B4-BE49-F238E27FC236}">
                <a16:creationId xmlns:a16="http://schemas.microsoft.com/office/drawing/2014/main" id="{6A08007F-09BF-2FD1-BFC1-F104D4856EA9}"/>
              </a:ext>
            </a:extLst>
          </p:cNvPr>
          <p:cNvPicPr>
            <a:picLocks noChangeAspect="1"/>
          </p:cNvPicPr>
          <p:nvPr/>
        </p:nvPicPr>
        <p:blipFill>
          <a:blip r:embed="rId2"/>
          <a:stretch>
            <a:fillRect/>
          </a:stretch>
        </p:blipFill>
        <p:spPr>
          <a:xfrm>
            <a:off x="9217152" y="152235"/>
            <a:ext cx="2895600" cy="1571625"/>
          </a:xfrm>
          <a:prstGeom prst="rect">
            <a:avLst/>
          </a:prstGeom>
        </p:spPr>
      </p:pic>
      <p:sp>
        <p:nvSpPr>
          <p:cNvPr id="4" name="TextBox 3">
            <a:extLst>
              <a:ext uri="{FF2B5EF4-FFF2-40B4-BE49-F238E27FC236}">
                <a16:creationId xmlns:a16="http://schemas.microsoft.com/office/drawing/2014/main" id="{5CFCFF37-779A-1A74-504C-811BD641F090}"/>
              </a:ext>
            </a:extLst>
          </p:cNvPr>
          <p:cNvSpPr txBox="1"/>
          <p:nvPr/>
        </p:nvSpPr>
        <p:spPr>
          <a:xfrm>
            <a:off x="805543" y="1819250"/>
            <a:ext cx="10907485" cy="4270400"/>
          </a:xfrm>
          <a:prstGeom prst="rect">
            <a:avLst/>
          </a:prstGeom>
          <a:noFill/>
        </p:spPr>
        <p:txBody>
          <a:bodyPr wrap="square">
            <a:spAutoFit/>
          </a:bodyPr>
          <a:lstStyle/>
          <a:p>
            <a:pPr marL="215900" indent="-215900" algn="just">
              <a:spcBef>
                <a:spcPts val="300"/>
              </a:spcBef>
              <a:buNone/>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Cumulative Deviation</a:t>
            </a:r>
          </a:p>
          <a:p>
            <a:pPr marL="215900" indent="-215900" algn="just">
              <a:spcBef>
                <a:spcPts val="300"/>
              </a:spcBef>
              <a:buNone/>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a)	Pass not completed</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15900" indent="-215900" algn="just">
              <a:spcBef>
                <a:spcPts val="300"/>
              </a:spcBef>
              <a:buNone/>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If the Cumulative Deviation is NEGATIVE out of tolerance (away from the skier)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The skier is entitled to an optional re-ride.</a:t>
            </a: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The skier</a:t>
            </a:r>
            <a:r>
              <a:rPr lang="en-GB" sz="2400" spc="-1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can</a:t>
            </a:r>
            <a:r>
              <a:rPr lang="en-GB" sz="2400" spc="-5"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improve.</a:t>
            </a:r>
            <a:r>
              <a:rPr lang="en-GB" sz="2400" spc="-5"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The maximum score not out of tolerance to the positive is protected.</a:t>
            </a:r>
          </a:p>
          <a:p>
            <a:pPr indent="226695" algn="just">
              <a:spcBef>
                <a:spcPts val="300"/>
              </a:spcBef>
              <a:buNone/>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If the Cumulative Deviation is POSITIVE out of tolerance (toward the skier)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26695" algn="just">
              <a:buNone/>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The skier has the following options: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Accept the score that was achieved within tolerance.</a:t>
            </a: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Take a re-ride. </a:t>
            </a:r>
            <a:r>
              <a:rPr lang="en-GB"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skier cannot improve over the original score. The score that was achieved within tolerance is protected.</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59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7BC96-C5BF-CC35-5A07-0C038344AF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BD960-3D7D-2E44-F531-54C564083EF4}"/>
              </a:ext>
            </a:extLst>
          </p:cNvPr>
          <p:cNvSpPr>
            <a:spLocks noGrp="1"/>
          </p:cNvSpPr>
          <p:nvPr>
            <p:ph type="title"/>
          </p:nvPr>
        </p:nvSpPr>
        <p:spPr>
          <a:xfrm>
            <a:off x="952603" y="768350"/>
            <a:ext cx="7652553" cy="1500187"/>
          </a:xfrm>
        </p:spPr>
        <p:txBody>
          <a:bodyPr>
            <a:normAutofit/>
          </a:bodyPr>
          <a:lstStyle/>
          <a:p>
            <a:r>
              <a:rPr lang="en-GB" sz="4000" b="1" kern="100" dirty="0">
                <a:effectLst/>
                <a:latin typeface="Calibri" panose="020F0502020204030204" pitchFamily="34" charset="0"/>
                <a:ea typeface="Yu Gothic Light" panose="020B0300000000000000" pitchFamily="34" charset="-128"/>
              </a:rPr>
              <a:t>8.15: Boat Path/End Course Video</a:t>
            </a:r>
            <a:br>
              <a:rPr lang="en-GB" sz="1800" b="1" kern="100" dirty="0">
                <a:solidFill>
                  <a:srgbClr val="FF0000"/>
                </a:solidFill>
                <a:effectLst/>
                <a:latin typeface="Calibri" panose="020F0502020204030204" pitchFamily="34" charset="0"/>
                <a:ea typeface="Yu Gothic Light" panose="020B0300000000000000" pitchFamily="34" charset="-128"/>
              </a:rPr>
            </a:br>
            <a:endParaRPr lang="en-US" b="1" dirty="0"/>
          </a:p>
        </p:txBody>
      </p:sp>
      <p:pic>
        <p:nvPicPr>
          <p:cNvPr id="5" name="Picture 4" descr="Logo, company name&#10;&#10;Description automatically generated">
            <a:extLst>
              <a:ext uri="{FF2B5EF4-FFF2-40B4-BE49-F238E27FC236}">
                <a16:creationId xmlns:a16="http://schemas.microsoft.com/office/drawing/2014/main" id="{68DF652C-EA4C-2247-0AC1-FDC661E62857}"/>
              </a:ext>
            </a:extLst>
          </p:cNvPr>
          <p:cNvPicPr>
            <a:picLocks noChangeAspect="1"/>
          </p:cNvPicPr>
          <p:nvPr/>
        </p:nvPicPr>
        <p:blipFill>
          <a:blip r:embed="rId2"/>
          <a:stretch>
            <a:fillRect/>
          </a:stretch>
        </p:blipFill>
        <p:spPr>
          <a:xfrm>
            <a:off x="9217152" y="152235"/>
            <a:ext cx="2895600" cy="1571625"/>
          </a:xfrm>
          <a:prstGeom prst="rect">
            <a:avLst/>
          </a:prstGeom>
        </p:spPr>
      </p:pic>
      <p:sp>
        <p:nvSpPr>
          <p:cNvPr id="4" name="TextBox 3">
            <a:extLst>
              <a:ext uri="{FF2B5EF4-FFF2-40B4-BE49-F238E27FC236}">
                <a16:creationId xmlns:a16="http://schemas.microsoft.com/office/drawing/2014/main" id="{9461ADD3-01BD-7C38-677E-735A2A92AF33}"/>
              </a:ext>
            </a:extLst>
          </p:cNvPr>
          <p:cNvSpPr txBox="1"/>
          <p:nvPr/>
        </p:nvSpPr>
        <p:spPr>
          <a:xfrm>
            <a:off x="805543" y="1819250"/>
            <a:ext cx="10907485" cy="5416868"/>
          </a:xfrm>
          <a:prstGeom prst="rect">
            <a:avLst/>
          </a:prstGeom>
          <a:noFill/>
        </p:spPr>
        <p:txBody>
          <a:bodyPr wrap="square">
            <a:spAutoFit/>
          </a:bodyPr>
          <a:lstStyle/>
          <a:p>
            <a:pPr marL="215900" indent="-215900" algn="just">
              <a:spcBef>
                <a:spcPts val="300"/>
              </a:spcBef>
              <a:buNone/>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Cumulative Deviation</a:t>
            </a:r>
          </a:p>
          <a:p>
            <a:pPr marL="215900" indent="-215900" algn="just">
              <a:spcBef>
                <a:spcPts val="300"/>
              </a:spcBef>
              <a:buNone/>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b)	Pass completed</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15900" indent="-215900" algn="just">
              <a:spcBef>
                <a:spcPts val="300"/>
              </a:spcBef>
              <a:buNone/>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If the Cumulative Deviation is NEGATIVE out of tolerance (away from the skier)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The skier is entitled to an optional re-ride.</a:t>
            </a: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The skier</a:t>
            </a:r>
            <a:r>
              <a:rPr lang="en-GB" sz="2400" spc="-1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can</a:t>
            </a:r>
            <a:r>
              <a:rPr lang="en-GB" sz="2400" spc="-5"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improve.</a:t>
            </a:r>
            <a:r>
              <a:rPr lang="en-GB" sz="2400" spc="-5"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The maximum score not out of tolerance to the positive is protected.</a:t>
            </a: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Continuing at risk (see below).</a:t>
            </a:r>
          </a:p>
          <a:p>
            <a:pPr marL="228600" algn="just">
              <a:spcBef>
                <a:spcPts val="300"/>
              </a:spcBef>
              <a:buNone/>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If the Cumulative Deviation is POSITIVE out of tolerance (toward the skier)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15900" algn="just">
              <a:buNone/>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The skier has the following options: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The skier can accept the score that was achieved within tolerance.</a:t>
            </a: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The skier can take a re-ride. </a:t>
            </a:r>
            <a:r>
              <a:rPr lang="en-GB"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skier can improve over the original score. The score that was achieved within tolerance is protected.</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Continuing at risk (see below)</a:t>
            </a:r>
          </a:p>
          <a:p>
            <a:pPr marL="215900" indent="-215900" algn="just">
              <a:spcBef>
                <a:spcPts val="300"/>
              </a:spcBef>
              <a:buNone/>
            </a:pP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2385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4A1B2-F4B6-2390-1E19-B067A88E3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87010-74D5-5985-043D-DA41D4106882}"/>
              </a:ext>
            </a:extLst>
          </p:cNvPr>
          <p:cNvSpPr>
            <a:spLocks noGrp="1"/>
          </p:cNvSpPr>
          <p:nvPr>
            <p:ph type="title"/>
          </p:nvPr>
        </p:nvSpPr>
        <p:spPr>
          <a:xfrm>
            <a:off x="952603" y="768350"/>
            <a:ext cx="7652553" cy="1500187"/>
          </a:xfrm>
        </p:spPr>
        <p:txBody>
          <a:bodyPr>
            <a:normAutofit/>
          </a:bodyPr>
          <a:lstStyle/>
          <a:p>
            <a:r>
              <a:rPr lang="en-GB" sz="4000" b="1" kern="100" dirty="0">
                <a:effectLst/>
                <a:latin typeface="Calibri" panose="020F0502020204030204" pitchFamily="34" charset="0"/>
                <a:ea typeface="Yu Gothic Light" panose="020B0300000000000000" pitchFamily="34" charset="-128"/>
              </a:rPr>
              <a:t>8.15: Boat Path/End Course Video</a:t>
            </a:r>
            <a:br>
              <a:rPr lang="en-GB" sz="1800" b="1" kern="100" dirty="0">
                <a:solidFill>
                  <a:srgbClr val="FF0000"/>
                </a:solidFill>
                <a:effectLst/>
                <a:latin typeface="Calibri" panose="020F0502020204030204" pitchFamily="34" charset="0"/>
                <a:ea typeface="Yu Gothic Light" panose="020B0300000000000000" pitchFamily="34" charset="-128"/>
              </a:rPr>
            </a:br>
            <a:endParaRPr lang="en-US" b="1" dirty="0"/>
          </a:p>
        </p:txBody>
      </p:sp>
      <p:pic>
        <p:nvPicPr>
          <p:cNvPr id="5" name="Picture 4" descr="Logo, company name&#10;&#10;Description automatically generated">
            <a:extLst>
              <a:ext uri="{FF2B5EF4-FFF2-40B4-BE49-F238E27FC236}">
                <a16:creationId xmlns:a16="http://schemas.microsoft.com/office/drawing/2014/main" id="{95FB16FD-E856-8C77-4C91-CAD01578FF60}"/>
              </a:ext>
            </a:extLst>
          </p:cNvPr>
          <p:cNvPicPr>
            <a:picLocks noChangeAspect="1"/>
          </p:cNvPicPr>
          <p:nvPr/>
        </p:nvPicPr>
        <p:blipFill>
          <a:blip r:embed="rId2"/>
          <a:stretch>
            <a:fillRect/>
          </a:stretch>
        </p:blipFill>
        <p:spPr>
          <a:xfrm>
            <a:off x="9217152" y="152235"/>
            <a:ext cx="2895600" cy="1571625"/>
          </a:xfrm>
          <a:prstGeom prst="rect">
            <a:avLst/>
          </a:prstGeom>
        </p:spPr>
      </p:pic>
      <p:sp>
        <p:nvSpPr>
          <p:cNvPr id="6" name="TextBox 5">
            <a:extLst>
              <a:ext uri="{FF2B5EF4-FFF2-40B4-BE49-F238E27FC236}">
                <a16:creationId xmlns:a16="http://schemas.microsoft.com/office/drawing/2014/main" id="{CBAB44A2-15C7-2D0B-C769-F351ADA3F9F2}"/>
              </a:ext>
            </a:extLst>
          </p:cNvPr>
          <p:cNvSpPr txBox="1"/>
          <p:nvPr/>
        </p:nvSpPr>
        <p:spPr>
          <a:xfrm>
            <a:off x="832757" y="2136339"/>
            <a:ext cx="10406640" cy="3970318"/>
          </a:xfrm>
          <a:prstGeom prst="rect">
            <a:avLst/>
          </a:prstGeom>
          <a:noFill/>
        </p:spPr>
        <p:txBody>
          <a:bodyPr wrap="square">
            <a:spAutoFit/>
          </a:bodyPr>
          <a:lstStyle/>
          <a:p>
            <a:pPr algn="just">
              <a:spcBef>
                <a:spcPts val="600"/>
              </a:spcBef>
              <a:buNone/>
            </a:pPr>
            <a:r>
              <a:rPr lang="en-GB" sz="2800" b="1" dirty="0">
                <a:effectLst/>
                <a:latin typeface="Calibri" panose="020F0502020204030204" pitchFamily="34" charset="0"/>
                <a:ea typeface="Times New Roman" panose="02020603050405020304" pitchFamily="18" charset="0"/>
                <a:cs typeface="Times New Roman" panose="02020603050405020304" pitchFamily="18" charset="0"/>
              </a:rPr>
              <a:t>Re-rides</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There shall be no more than two re-rides </a:t>
            </a:r>
            <a:r>
              <a:rPr lang="en-GB"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for positive </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boat path deviation in a single pass. If during the</a:t>
            </a:r>
            <a:r>
              <a:rPr lang="en-GB" sz="2800" spc="5" dirty="0">
                <a:effectLst/>
                <a:latin typeface="Calibri" panose="020F0502020204030204" pitchFamily="34" charset="0"/>
                <a:ea typeface="Times New Roman" panose="02020603050405020304" pitchFamily="18" charset="0"/>
                <a:cs typeface="Times New Roman" panose="02020603050405020304" pitchFamily="18" charset="0"/>
              </a:rPr>
              <a:t> second </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re-ride the boat deviation would require another re-ride</a:t>
            </a:r>
            <a:r>
              <a:rPr lang="en-GB"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for positive </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boat path deviation, then the score awarded will</a:t>
            </a:r>
            <a:r>
              <a:rPr lang="en-GB" sz="2800" spc="5"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be the highest score achieved in tolerance from the original pass or from either re-ride. The driver shall be warned that the driving</a:t>
            </a:r>
            <a:r>
              <a:rPr lang="en-GB" sz="2800" spc="-5"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is not acceptable,</a:t>
            </a:r>
            <a:r>
              <a:rPr lang="en-GB" sz="2800" spc="-1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and</a:t>
            </a:r>
            <a:r>
              <a:rPr lang="en-GB" sz="2800" spc="-1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that he may be replaced.</a:t>
            </a:r>
          </a:p>
          <a:p>
            <a:pPr algn="just"/>
            <a:r>
              <a:rPr lang="en-GB" sz="2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989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050575" y="911446"/>
            <a:ext cx="7575840" cy="1158182"/>
          </a:xfrm>
        </p:spPr>
        <p:txBody>
          <a:bodyPr>
            <a:normAutofit fontScale="90000"/>
          </a:bodyPr>
          <a:lstStyle/>
          <a:p>
            <a:r>
              <a:rPr lang="en-GB" sz="4000" b="1" kern="100" dirty="0">
                <a:effectLst/>
                <a:latin typeface="Calibri" panose="020F0502020204030204" pitchFamily="34" charset="0"/>
                <a:ea typeface="Yu Gothic Light" panose="020B0300000000000000" pitchFamily="34" charset="-128"/>
              </a:rPr>
              <a:t>Rule 9.15 &amp; 12.07 Trick Re-Rides  </a:t>
            </a:r>
            <a:br>
              <a:rPr lang="en-GB" sz="1800" b="1" kern="100" dirty="0">
                <a:solidFill>
                  <a:srgbClr val="FF0000"/>
                </a:solidFill>
                <a:effectLst/>
                <a:latin typeface="Calibri" panose="020F0502020204030204" pitchFamily="34" charset="0"/>
                <a:ea typeface="Yu Gothic Light" panose="020B0300000000000000" pitchFamily="34" charset="-128"/>
              </a:rPr>
            </a:br>
            <a:endParaRPr lang="en-US" b="1"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1050575" y="2649329"/>
            <a:ext cx="9756648" cy="3297225"/>
          </a:xfrm>
        </p:spPr>
        <p:txBody>
          <a:bodyPr>
            <a:normAutofit/>
          </a:bodyPr>
          <a:lstStyle/>
          <a:p>
            <a:pPr algn="just">
              <a:buNone/>
            </a:pPr>
            <a:r>
              <a:rPr lang="en-GB"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Re-rides must be taken in the same direction of the original pass.</a:t>
            </a:r>
            <a:endParaRPr lang="en-GB" sz="3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For a run-off the skiers cannot choose the direction of the pass. Both will start from the dock</a:t>
            </a:r>
            <a:r>
              <a:rPr lang="en-GB"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en-GB" sz="32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descr="Logo, company name&#10;&#10;Description automatically generated">
            <a:extLst>
              <a:ext uri="{FF2B5EF4-FFF2-40B4-BE49-F238E27FC236}">
                <a16:creationId xmlns:a16="http://schemas.microsoft.com/office/drawing/2014/main" id="{2E437B38-4769-1A93-FEA4-C8632AD830BE}"/>
              </a:ext>
            </a:extLst>
          </p:cNvPr>
          <p:cNvPicPr>
            <a:picLocks noChangeAspect="1"/>
          </p:cNvPicPr>
          <p:nvPr/>
        </p:nvPicPr>
        <p:blipFill>
          <a:blip r:embed="rId2"/>
          <a:stretch>
            <a:fillRect/>
          </a:stretch>
        </p:blipFill>
        <p:spPr>
          <a:xfrm>
            <a:off x="9217152" y="152235"/>
            <a:ext cx="2895600" cy="1571625"/>
          </a:xfrm>
          <a:prstGeom prst="rect">
            <a:avLst/>
          </a:prstGeom>
        </p:spPr>
      </p:pic>
    </p:spTree>
    <p:extLst>
      <p:ext uri="{BB962C8B-B14F-4D97-AF65-F5344CB8AC3E}">
        <p14:creationId xmlns:p14="http://schemas.microsoft.com/office/powerpoint/2010/main" val="1820007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783771" y="685801"/>
            <a:ext cx="7946161" cy="1263770"/>
          </a:xfrm>
        </p:spPr>
        <p:txBody>
          <a:bodyPr>
            <a:normAutofit fontScale="90000"/>
          </a:bodyPr>
          <a:lstStyle/>
          <a:p>
            <a:r>
              <a:rPr lang="en-GB" sz="6000" b="1" kern="100" dirty="0">
                <a:effectLst/>
                <a:latin typeface="Calibri" panose="020F0502020204030204" pitchFamily="34" charset="0"/>
                <a:ea typeface="Yu Gothic Light" panose="020B0300000000000000" pitchFamily="34" charset="-128"/>
              </a:rPr>
              <a:t>10.05: Jump Speeds and Ramp Height (55+ MEN)</a:t>
            </a:r>
            <a:endParaRPr lang="en-US" b="1" dirty="0"/>
          </a:p>
        </p:txBody>
      </p:sp>
      <p:pic>
        <p:nvPicPr>
          <p:cNvPr id="4" name="Picture 3">
            <a:extLst>
              <a:ext uri="{FF2B5EF4-FFF2-40B4-BE49-F238E27FC236}">
                <a16:creationId xmlns:a16="http://schemas.microsoft.com/office/drawing/2014/main" id="{F0E943EF-DC4D-975F-1BEA-EC492AC717AD}"/>
              </a:ext>
            </a:extLst>
          </p:cNvPr>
          <p:cNvPicPr>
            <a:picLocks noChangeAspect="1"/>
          </p:cNvPicPr>
          <p:nvPr/>
        </p:nvPicPr>
        <p:blipFill>
          <a:blip r:embed="rId2"/>
          <a:stretch>
            <a:fillRect/>
          </a:stretch>
        </p:blipFill>
        <p:spPr>
          <a:xfrm>
            <a:off x="136286" y="3428999"/>
            <a:ext cx="12053888" cy="2155371"/>
          </a:xfrm>
          <a:prstGeom prst="rect">
            <a:avLst/>
          </a:prstGeom>
        </p:spPr>
      </p:pic>
      <p:pic>
        <p:nvPicPr>
          <p:cNvPr id="5" name="Picture 4" descr="Logo, company name&#10;&#10;Description automatically generated">
            <a:extLst>
              <a:ext uri="{FF2B5EF4-FFF2-40B4-BE49-F238E27FC236}">
                <a16:creationId xmlns:a16="http://schemas.microsoft.com/office/drawing/2014/main" id="{0B176A63-0013-8248-C741-C09468D15D25}"/>
              </a:ext>
            </a:extLst>
          </p:cNvPr>
          <p:cNvPicPr>
            <a:picLocks noChangeAspect="1"/>
          </p:cNvPicPr>
          <p:nvPr/>
        </p:nvPicPr>
        <p:blipFill>
          <a:blip r:embed="rId3"/>
          <a:stretch>
            <a:fillRect/>
          </a:stretch>
        </p:blipFill>
        <p:spPr>
          <a:xfrm>
            <a:off x="9220201" y="88481"/>
            <a:ext cx="2895600" cy="1571625"/>
          </a:xfrm>
          <a:prstGeom prst="rect">
            <a:avLst/>
          </a:prstGeom>
        </p:spPr>
      </p:pic>
    </p:spTree>
    <p:extLst>
      <p:ext uri="{BB962C8B-B14F-4D97-AF65-F5344CB8AC3E}">
        <p14:creationId xmlns:p14="http://schemas.microsoft.com/office/powerpoint/2010/main" val="499578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12932-44ED-F127-507A-00F49286D2BD}"/>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2E7818F6-904D-2AE2-7A50-322B267D8E9D}"/>
              </a:ext>
            </a:extLst>
          </p:cNvPr>
          <p:cNvPicPr>
            <a:picLocks noChangeAspect="1"/>
          </p:cNvPicPr>
          <p:nvPr/>
        </p:nvPicPr>
        <p:blipFill>
          <a:blip r:embed="rId2"/>
          <a:stretch>
            <a:fillRect/>
          </a:stretch>
        </p:blipFill>
        <p:spPr>
          <a:xfrm>
            <a:off x="9220201" y="88481"/>
            <a:ext cx="2895600" cy="1571625"/>
          </a:xfrm>
          <a:prstGeom prst="rect">
            <a:avLst/>
          </a:prstGeom>
        </p:spPr>
      </p:pic>
      <p:sp>
        <p:nvSpPr>
          <p:cNvPr id="8" name="TextBox 7">
            <a:extLst>
              <a:ext uri="{FF2B5EF4-FFF2-40B4-BE49-F238E27FC236}">
                <a16:creationId xmlns:a16="http://schemas.microsoft.com/office/drawing/2014/main" id="{80570AF5-0CB6-DDC8-990D-14A59AD8D4FF}"/>
              </a:ext>
            </a:extLst>
          </p:cNvPr>
          <p:cNvSpPr txBox="1"/>
          <p:nvPr/>
        </p:nvSpPr>
        <p:spPr>
          <a:xfrm>
            <a:off x="812347" y="713584"/>
            <a:ext cx="6098720" cy="1200329"/>
          </a:xfrm>
          <a:prstGeom prst="rect">
            <a:avLst/>
          </a:prstGeom>
          <a:noFill/>
        </p:spPr>
        <p:txBody>
          <a:bodyPr wrap="square">
            <a:spAutoFit/>
          </a:bodyPr>
          <a:lstStyle/>
          <a:p>
            <a:pPr algn="just"/>
            <a:r>
              <a:rPr lang="en-GB" sz="3600" b="1" dirty="0">
                <a:effectLst/>
                <a:latin typeface="Calibri" panose="020F0502020204030204" pitchFamily="34" charset="0"/>
                <a:ea typeface="Times New Roman" panose="02020603050405020304" pitchFamily="18" charset="0"/>
                <a:cs typeface="Calibri" panose="020F0502020204030204" pitchFamily="34" charset="0"/>
              </a:rPr>
              <a:t>10.06:	Boat Timing and Re-ride Situations</a:t>
            </a:r>
            <a:endParaRPr lang="en-GB"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1654BAD-30AA-40C6-1EF0-57786BE692A2}"/>
              </a:ext>
            </a:extLst>
          </p:cNvPr>
          <p:cNvSpPr txBox="1"/>
          <p:nvPr/>
        </p:nvSpPr>
        <p:spPr>
          <a:xfrm>
            <a:off x="2007733" y="2582614"/>
            <a:ext cx="7874453" cy="3170099"/>
          </a:xfrm>
          <a:prstGeom prst="rect">
            <a:avLst/>
          </a:prstGeom>
          <a:noFill/>
        </p:spPr>
        <p:txBody>
          <a:bodyPr wrap="square">
            <a:spAutoFit/>
          </a:bodyPr>
          <a:lstStyle/>
          <a:p>
            <a:pPr algn="just"/>
            <a:r>
              <a:rPr lang="en-GB" sz="4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If the jump switch does not engage due to the skiers’ lack of effort and not from switch failure, the jump shall be re-categorised as RTB from Fast.</a:t>
            </a:r>
            <a:endParaRPr lang="en-GB" sz="4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195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A8B2B-9ABE-7A09-6522-924E637CF929}"/>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3B040318-89B8-DE87-6E4A-54BAC9CB7FF1}"/>
              </a:ext>
            </a:extLst>
          </p:cNvPr>
          <p:cNvPicPr>
            <a:picLocks noChangeAspect="1"/>
          </p:cNvPicPr>
          <p:nvPr/>
        </p:nvPicPr>
        <p:blipFill>
          <a:blip r:embed="rId2"/>
          <a:stretch>
            <a:fillRect/>
          </a:stretch>
        </p:blipFill>
        <p:spPr>
          <a:xfrm>
            <a:off x="9220201" y="88481"/>
            <a:ext cx="2895600" cy="1571625"/>
          </a:xfrm>
          <a:prstGeom prst="rect">
            <a:avLst/>
          </a:prstGeom>
        </p:spPr>
      </p:pic>
      <p:sp>
        <p:nvSpPr>
          <p:cNvPr id="8" name="TextBox 7">
            <a:extLst>
              <a:ext uri="{FF2B5EF4-FFF2-40B4-BE49-F238E27FC236}">
                <a16:creationId xmlns:a16="http://schemas.microsoft.com/office/drawing/2014/main" id="{17FA37D6-0B9C-225F-F6CD-2A9281C96CEF}"/>
              </a:ext>
            </a:extLst>
          </p:cNvPr>
          <p:cNvSpPr txBox="1"/>
          <p:nvPr/>
        </p:nvSpPr>
        <p:spPr>
          <a:xfrm>
            <a:off x="812347" y="713584"/>
            <a:ext cx="6098720" cy="646331"/>
          </a:xfrm>
          <a:prstGeom prst="rect">
            <a:avLst/>
          </a:prstGeom>
          <a:noFill/>
        </p:spPr>
        <p:txBody>
          <a:bodyPr wrap="square">
            <a:spAutoFit/>
          </a:bodyPr>
          <a:lstStyle/>
          <a:p>
            <a:pPr algn="just"/>
            <a:r>
              <a:rPr lang="en-GB" sz="3600" b="1" dirty="0">
                <a:effectLst/>
                <a:latin typeface="Calibri" panose="020F0502020204030204" pitchFamily="34" charset="0"/>
                <a:ea typeface="Times New Roman" panose="02020603050405020304" pitchFamily="18" charset="0"/>
                <a:cs typeface="Calibri" panose="020F0502020204030204" pitchFamily="34" charset="0"/>
              </a:rPr>
              <a:t>10.11:</a:t>
            </a:r>
            <a:r>
              <a:rPr lang="en-GB" sz="3600" b="1" dirty="0">
                <a:latin typeface="Calibri" panose="020F0502020204030204" pitchFamily="34" charset="0"/>
                <a:ea typeface="Times New Roman" panose="02020603050405020304" pitchFamily="18" charset="0"/>
                <a:cs typeface="Calibri" panose="020F0502020204030204" pitchFamily="34" charset="0"/>
              </a:rPr>
              <a:t> Jump Boat Path</a:t>
            </a:r>
            <a:endParaRPr lang="en-GB"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D4E5521-BAF3-A1DE-1CEB-96C9C3EC3123}"/>
              </a:ext>
            </a:extLst>
          </p:cNvPr>
          <p:cNvSpPr txBox="1"/>
          <p:nvPr/>
        </p:nvSpPr>
        <p:spPr>
          <a:xfrm>
            <a:off x="489857" y="1543869"/>
            <a:ext cx="10678886" cy="4231928"/>
          </a:xfrm>
          <a:prstGeom prst="rect">
            <a:avLst/>
          </a:prstGeom>
          <a:noFill/>
        </p:spPr>
        <p:txBody>
          <a:bodyPr wrap="square">
            <a:spAutoFit/>
          </a:bodyPr>
          <a:lstStyle/>
          <a:p>
            <a:pPr algn="just">
              <a:buNone/>
            </a:pPr>
            <a:r>
              <a:rPr lang="en-GB" sz="2400" b="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The skier…………….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buNone/>
            </a:pPr>
            <a:r>
              <a:rPr lang="en-GB" sz="2400" b="1" dirty="0">
                <a:effectLst/>
                <a:latin typeface="Calibri" panose="020F0502020204030204" pitchFamily="34" charset="0"/>
                <a:ea typeface="Times New Roman" panose="02020603050405020304" pitchFamily="18" charset="0"/>
                <a:cs typeface="Aptos" panose="020B0004020202020204" pitchFamily="34" charset="0"/>
              </a:rPr>
              <a:t>Path Definition</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2400" b="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“SPLIT” is boat path between the 15 metre and the 19 metre timing buoys (the COURSE).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26695" algn="just">
              <a:buNone/>
              <a:tabLst>
                <a:tab pos="900430" algn="l"/>
              </a:tabLst>
            </a:pPr>
            <a:r>
              <a:rPr lang="en-GB" sz="2400" b="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Split 	=	Default (Centre 17 metre line)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26695" algn="just">
              <a:buNone/>
              <a:tabLst>
                <a:tab pos="900430" algn="l"/>
              </a:tabLst>
            </a:pPr>
            <a:r>
              <a:rPr lang="en-GB" sz="2400" b="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Split +/- 1	= 	Split +/- 0.3 metre or 1 foot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26695" algn="just">
              <a:buNone/>
              <a:tabLst>
                <a:tab pos="900430" algn="l"/>
              </a:tabLst>
            </a:pPr>
            <a:r>
              <a:rPr lang="en-GB" sz="2400" b="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Split +/- 2 	= 	Split +/- 0.6 metre or 2 feet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26695" algn="just">
              <a:buNone/>
              <a:tabLst>
                <a:tab pos="900430" algn="l"/>
              </a:tabLst>
            </a:pPr>
            <a:r>
              <a:rPr lang="en-GB" sz="2400" b="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Split +/- 3 	= 	Split +/- 0.9 metre or 3 feet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26695" algn="just">
              <a:buNone/>
              <a:tabLst>
                <a:tab pos="810260" algn="l"/>
                <a:tab pos="900430" algn="l"/>
              </a:tabLst>
            </a:pPr>
            <a:r>
              <a:rPr lang="en-GB" sz="2400" b="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Skier options are “Split” with +1, +2, +3 for wide or -1, -2, -3 for narrow.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tabLst>
                <a:tab pos="810260" algn="l"/>
                <a:tab pos="900430" algn="l"/>
              </a:tabLst>
            </a:pPr>
            <a:r>
              <a:rPr lang="en-GB" sz="2400" b="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“INSIDE” is defined as boat path between the RAMP and 15 metre timing buoys.   Boat Path Measurement is not required for any INSIDE path request.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07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05885-E286-02F1-A735-BCF6F8483476}"/>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0C4DFCF6-03D2-9BDC-8010-FAB05E143262}"/>
              </a:ext>
            </a:extLst>
          </p:cNvPr>
          <p:cNvPicPr>
            <a:picLocks noChangeAspect="1"/>
          </p:cNvPicPr>
          <p:nvPr/>
        </p:nvPicPr>
        <p:blipFill>
          <a:blip r:embed="rId2"/>
          <a:stretch>
            <a:fillRect/>
          </a:stretch>
        </p:blipFill>
        <p:spPr>
          <a:xfrm>
            <a:off x="9220201" y="88481"/>
            <a:ext cx="2895600" cy="1571625"/>
          </a:xfrm>
          <a:prstGeom prst="rect">
            <a:avLst/>
          </a:prstGeom>
        </p:spPr>
      </p:pic>
      <p:sp>
        <p:nvSpPr>
          <p:cNvPr id="8" name="TextBox 7">
            <a:extLst>
              <a:ext uri="{FF2B5EF4-FFF2-40B4-BE49-F238E27FC236}">
                <a16:creationId xmlns:a16="http://schemas.microsoft.com/office/drawing/2014/main" id="{9C8E1979-21F2-370E-03D3-19BECD94BD2B}"/>
              </a:ext>
            </a:extLst>
          </p:cNvPr>
          <p:cNvSpPr txBox="1"/>
          <p:nvPr/>
        </p:nvSpPr>
        <p:spPr>
          <a:xfrm>
            <a:off x="812347" y="713584"/>
            <a:ext cx="6098720" cy="646331"/>
          </a:xfrm>
          <a:prstGeom prst="rect">
            <a:avLst/>
          </a:prstGeom>
          <a:noFill/>
        </p:spPr>
        <p:txBody>
          <a:bodyPr wrap="square">
            <a:spAutoFit/>
          </a:bodyPr>
          <a:lstStyle/>
          <a:p>
            <a:pPr algn="just"/>
            <a:r>
              <a:rPr lang="en-GB" sz="3600" b="1" dirty="0">
                <a:effectLst/>
                <a:latin typeface="Calibri" panose="020F0502020204030204" pitchFamily="34" charset="0"/>
                <a:ea typeface="Times New Roman" panose="02020603050405020304" pitchFamily="18" charset="0"/>
                <a:cs typeface="Calibri" panose="020F0502020204030204" pitchFamily="34" charset="0"/>
              </a:rPr>
              <a:t>10.11:</a:t>
            </a:r>
            <a:r>
              <a:rPr lang="en-GB" sz="3600" b="1" dirty="0">
                <a:latin typeface="Calibri" panose="020F0502020204030204" pitchFamily="34" charset="0"/>
                <a:ea typeface="Times New Roman" panose="02020603050405020304" pitchFamily="18" charset="0"/>
                <a:cs typeface="Calibri" panose="020F0502020204030204" pitchFamily="34" charset="0"/>
              </a:rPr>
              <a:t> Jump Boat Path</a:t>
            </a:r>
            <a:endParaRPr lang="en-GB"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ED899BE-8D29-B821-6CD5-C1388A069AF2}"/>
              </a:ext>
            </a:extLst>
          </p:cNvPr>
          <p:cNvSpPr txBox="1"/>
          <p:nvPr/>
        </p:nvSpPr>
        <p:spPr>
          <a:xfrm>
            <a:off x="812347" y="2136339"/>
            <a:ext cx="10715624" cy="3385542"/>
          </a:xfrm>
          <a:prstGeom prst="rect">
            <a:avLst/>
          </a:prstGeom>
          <a:noFill/>
        </p:spPr>
        <p:txBody>
          <a:bodyPr wrap="square">
            <a:spAutoFit/>
          </a:bodyPr>
          <a:lstStyle/>
          <a:p>
            <a:pPr algn="just">
              <a:spcBef>
                <a:spcPts val="600"/>
              </a:spcBef>
              <a:buNone/>
            </a:pPr>
            <a:r>
              <a:rPr lang="en-GB" sz="2800" b="1" dirty="0">
                <a:effectLst/>
                <a:latin typeface="Calibri" panose="020F0502020204030204" pitchFamily="34" charset="0"/>
                <a:ea typeface="Times New Roman" panose="02020603050405020304" pitchFamily="18" charset="0"/>
                <a:cs typeface="Aptos" panose="020B0004020202020204" pitchFamily="34" charset="0"/>
              </a:rPr>
              <a:t>Boat Path Measurement System</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2800" b="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A Boat Path Measurement System, (BPMS) is required for all Record Capability(R), and Rankings Lists(L) events. All jump passes shall be monitored for PATH, CUT, FLIGHT and CUMULATIVE deviation. </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2800" b="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Data will be collected via </a:t>
            </a:r>
            <a:r>
              <a:rPr lang="en-GB" sz="2800" b="1" dirty="0" err="1">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WaterSkiConnect</a:t>
            </a:r>
            <a:r>
              <a:rPr lang="en-GB" sz="2800" b="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 during the 2025 ski year. Deviation tolerances and re-ride situations will be established for the 2026 ski year for distance …………</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298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7F298-4500-EE65-D2A5-43C28524C357}"/>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8AF5FA98-97F5-0583-8933-BE583950F2EE}"/>
              </a:ext>
            </a:extLst>
          </p:cNvPr>
          <p:cNvPicPr>
            <a:picLocks noChangeAspect="1"/>
          </p:cNvPicPr>
          <p:nvPr/>
        </p:nvPicPr>
        <p:blipFill>
          <a:blip r:embed="rId2"/>
          <a:stretch>
            <a:fillRect/>
          </a:stretch>
        </p:blipFill>
        <p:spPr>
          <a:xfrm>
            <a:off x="9220201" y="88481"/>
            <a:ext cx="2895600" cy="1571625"/>
          </a:xfrm>
          <a:prstGeom prst="rect">
            <a:avLst/>
          </a:prstGeom>
        </p:spPr>
      </p:pic>
      <p:sp>
        <p:nvSpPr>
          <p:cNvPr id="8" name="TextBox 7">
            <a:extLst>
              <a:ext uri="{FF2B5EF4-FFF2-40B4-BE49-F238E27FC236}">
                <a16:creationId xmlns:a16="http://schemas.microsoft.com/office/drawing/2014/main" id="{6241B743-287A-5308-AF07-858A887BE22E}"/>
              </a:ext>
            </a:extLst>
          </p:cNvPr>
          <p:cNvSpPr txBox="1"/>
          <p:nvPr/>
        </p:nvSpPr>
        <p:spPr>
          <a:xfrm>
            <a:off x="812347" y="713584"/>
            <a:ext cx="6098720" cy="646331"/>
          </a:xfrm>
          <a:prstGeom prst="rect">
            <a:avLst/>
          </a:prstGeom>
          <a:noFill/>
        </p:spPr>
        <p:txBody>
          <a:bodyPr wrap="square">
            <a:spAutoFit/>
          </a:bodyPr>
          <a:lstStyle/>
          <a:p>
            <a:pPr algn="just"/>
            <a:r>
              <a:rPr lang="en-GB" sz="3600" b="1" dirty="0">
                <a:effectLst/>
                <a:latin typeface="Calibri" panose="020F0502020204030204" pitchFamily="34" charset="0"/>
                <a:ea typeface="Times New Roman" panose="02020603050405020304" pitchFamily="18" charset="0"/>
                <a:cs typeface="Calibri" panose="020F0502020204030204" pitchFamily="34" charset="0"/>
              </a:rPr>
              <a:t>10.11:</a:t>
            </a:r>
            <a:r>
              <a:rPr lang="en-GB" sz="3600" b="1" dirty="0">
                <a:latin typeface="Calibri" panose="020F0502020204030204" pitchFamily="34" charset="0"/>
                <a:ea typeface="Times New Roman" panose="02020603050405020304" pitchFamily="18" charset="0"/>
                <a:cs typeface="Calibri" panose="020F0502020204030204" pitchFamily="34" charset="0"/>
              </a:rPr>
              <a:t> Jump Boat Path</a:t>
            </a:r>
            <a:endParaRPr lang="en-GB"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287B4D6-C3FD-7E39-64C5-FEFA83121E2F}"/>
              </a:ext>
            </a:extLst>
          </p:cNvPr>
          <p:cNvSpPr txBox="1"/>
          <p:nvPr/>
        </p:nvSpPr>
        <p:spPr>
          <a:xfrm>
            <a:off x="1593396" y="2934091"/>
            <a:ext cx="9314089" cy="1323439"/>
          </a:xfrm>
          <a:prstGeom prst="rect">
            <a:avLst/>
          </a:prstGeom>
          <a:noFill/>
        </p:spPr>
        <p:txBody>
          <a:bodyPr wrap="square">
            <a:spAutoFit/>
          </a:bodyPr>
          <a:lstStyle/>
          <a:p>
            <a:pPr algn="just"/>
            <a:r>
              <a:rPr lang="en-GB" sz="4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As a guideline, the following is what we are aiming for: </a:t>
            </a:r>
            <a:endParaRPr lang="en-GB" sz="4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500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D72A8-DA38-5A6D-4D7C-D4F21ABD8018}"/>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6B132CC2-B14E-B661-FB37-33D795471EA4}"/>
              </a:ext>
            </a:extLst>
          </p:cNvPr>
          <p:cNvPicPr>
            <a:picLocks noChangeAspect="1"/>
          </p:cNvPicPr>
          <p:nvPr/>
        </p:nvPicPr>
        <p:blipFill>
          <a:blip r:embed="rId2"/>
          <a:stretch>
            <a:fillRect/>
          </a:stretch>
        </p:blipFill>
        <p:spPr>
          <a:xfrm>
            <a:off x="9220201" y="88481"/>
            <a:ext cx="2895600" cy="1571625"/>
          </a:xfrm>
          <a:prstGeom prst="rect">
            <a:avLst/>
          </a:prstGeom>
        </p:spPr>
      </p:pic>
      <p:sp>
        <p:nvSpPr>
          <p:cNvPr id="8" name="TextBox 7">
            <a:extLst>
              <a:ext uri="{FF2B5EF4-FFF2-40B4-BE49-F238E27FC236}">
                <a16:creationId xmlns:a16="http://schemas.microsoft.com/office/drawing/2014/main" id="{46721C21-9459-F04D-A7B3-A39ADF0E1B39}"/>
              </a:ext>
            </a:extLst>
          </p:cNvPr>
          <p:cNvSpPr txBox="1"/>
          <p:nvPr/>
        </p:nvSpPr>
        <p:spPr>
          <a:xfrm>
            <a:off x="812347" y="713584"/>
            <a:ext cx="6098720" cy="646331"/>
          </a:xfrm>
          <a:prstGeom prst="rect">
            <a:avLst/>
          </a:prstGeom>
          <a:noFill/>
        </p:spPr>
        <p:txBody>
          <a:bodyPr wrap="square">
            <a:spAutoFit/>
          </a:bodyPr>
          <a:lstStyle/>
          <a:p>
            <a:pPr algn="just"/>
            <a:r>
              <a:rPr lang="en-GB" sz="3600" b="1" dirty="0">
                <a:effectLst/>
                <a:latin typeface="Calibri" panose="020F0502020204030204" pitchFamily="34" charset="0"/>
                <a:ea typeface="Times New Roman" panose="02020603050405020304" pitchFamily="18" charset="0"/>
                <a:cs typeface="Calibri" panose="020F0502020204030204" pitchFamily="34" charset="0"/>
              </a:rPr>
              <a:t>10.11:</a:t>
            </a:r>
            <a:r>
              <a:rPr lang="en-GB" sz="3600" b="1" dirty="0">
                <a:latin typeface="Calibri" panose="020F0502020204030204" pitchFamily="34" charset="0"/>
                <a:ea typeface="Times New Roman" panose="02020603050405020304" pitchFamily="18" charset="0"/>
                <a:cs typeface="Calibri" panose="020F0502020204030204" pitchFamily="34" charset="0"/>
              </a:rPr>
              <a:t> Jump Boat Path</a:t>
            </a:r>
            <a:endParaRPr lang="en-GB"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649DF34-111D-8564-7B03-9365107B873C}"/>
              </a:ext>
            </a:extLst>
          </p:cNvPr>
          <p:cNvSpPr txBox="1"/>
          <p:nvPr/>
        </p:nvSpPr>
        <p:spPr>
          <a:xfrm>
            <a:off x="552450" y="1532769"/>
            <a:ext cx="11087100" cy="4832092"/>
          </a:xfrm>
          <a:prstGeom prst="rect">
            <a:avLst/>
          </a:prstGeom>
          <a:noFill/>
        </p:spPr>
        <p:txBody>
          <a:bodyPr wrap="square">
            <a:spAutoFit/>
          </a:bodyPr>
          <a:lstStyle/>
          <a:p>
            <a:pPr algn="just">
              <a:spcBef>
                <a:spcPts val="600"/>
              </a:spcBef>
              <a:buNone/>
            </a:pPr>
            <a:r>
              <a:rPr lang="en-GB" sz="2800" b="1" i="1" dirty="0">
                <a:effectLst/>
                <a:latin typeface="Calibri" panose="020F0502020204030204" pitchFamily="34" charset="0"/>
                <a:ea typeface="Times New Roman" panose="02020603050405020304" pitchFamily="18" charset="0"/>
                <a:cs typeface="Aptos" panose="020B0004020202020204" pitchFamily="34" charset="0"/>
              </a:rPr>
              <a:t>Boat Path Measurement System</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2800" b="1" i="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A Boat Path Measurement System, (BPMS) is required for all Record Capability(R), and Rankings Lists(L) events. All jump passes shall be monitored for PATH, CUT, FLIGHT and CUMULATIVE deviation.  PATH and CUT tolerances shall be applied for all Open Men and Open Women events, </a:t>
            </a:r>
            <a:r>
              <a:rPr lang="en-GB" sz="2800" b="1" i="1" dirty="0">
                <a:solidFill>
                  <a:srgbClr val="FF0000"/>
                </a:solidFill>
                <a:effectLst/>
                <a:highlight>
                  <a:srgbClr val="FFFF00"/>
                </a:highlight>
                <a:latin typeface="Calibri" panose="020F0502020204030204" pitchFamily="34" charset="0"/>
                <a:ea typeface="Yu Gothic Light" panose="020B0300000000000000" pitchFamily="34" charset="-128"/>
                <a:cs typeface="Times New Roman" panose="02020603050405020304" pitchFamily="18" charset="0"/>
              </a:rPr>
              <a:t>and for all other divisions when the distance is equal to or greater than:</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800" b="1" i="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Record Capability(R) and Rankings Lists(L)</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6695" indent="-215900" algn="just">
              <a:buNone/>
            </a:pPr>
            <a:r>
              <a:rPr lang="en-GB" sz="2800" b="1" i="1"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50 metres and greater distances</a:t>
            </a:r>
            <a:r>
              <a:rPr lang="en-GB" sz="2800" b="1" i="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   </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800" b="1" i="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Titled Events (World or Confederation)</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6695" indent="-215900" algn="just"/>
            <a:r>
              <a:rPr lang="en-GB" sz="2800" b="1" i="1"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40 metre and greater distances</a:t>
            </a:r>
            <a:r>
              <a:rPr lang="en-GB" sz="2800" b="1" i="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 </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818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B33171-B5BE-B885-4F36-C426373EBAE8}"/>
              </a:ext>
            </a:extLst>
          </p:cNvPr>
          <p:cNvSpPr>
            <a:spLocks noGrp="1"/>
          </p:cNvSpPr>
          <p:nvPr>
            <p:ph type="ctrTitle"/>
          </p:nvPr>
        </p:nvSpPr>
        <p:spPr>
          <a:xfrm>
            <a:off x="416132" y="273517"/>
            <a:ext cx="6272784" cy="2843784"/>
          </a:xfrm>
        </p:spPr>
        <p:txBody>
          <a:bodyPr>
            <a:normAutofit fontScale="90000"/>
          </a:bodyPr>
          <a:lstStyle/>
          <a:p>
            <a:pPr algn="ctr"/>
            <a:r>
              <a:rPr lang="en-GB"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E&amp;A Waterski, </a:t>
            </a:r>
            <a:r>
              <a:rPr lang="en-GB" sz="60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Cableski</a:t>
            </a:r>
            <a:r>
              <a:rPr lang="en-GB"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and Disabled Officials seminar 2025</a:t>
            </a:r>
          </a:p>
        </p:txBody>
      </p:sp>
      <p:pic>
        <p:nvPicPr>
          <p:cNvPr id="7" name="Picture 6" descr="Logo, company name&#10;&#10;Description automatically generated">
            <a:extLst>
              <a:ext uri="{FF2B5EF4-FFF2-40B4-BE49-F238E27FC236}">
                <a16:creationId xmlns:a16="http://schemas.microsoft.com/office/drawing/2014/main" id="{92D24209-6FA9-910D-F92D-D660E832AAF0}"/>
              </a:ext>
            </a:extLst>
          </p:cNvPr>
          <p:cNvPicPr>
            <a:picLocks noChangeAspect="1"/>
          </p:cNvPicPr>
          <p:nvPr/>
        </p:nvPicPr>
        <p:blipFill>
          <a:blip r:embed="rId2"/>
          <a:stretch>
            <a:fillRect/>
          </a:stretch>
        </p:blipFill>
        <p:spPr>
          <a:xfrm>
            <a:off x="6688916" y="648421"/>
            <a:ext cx="4376651" cy="2468880"/>
          </a:xfrm>
          <a:prstGeom prst="rect">
            <a:avLst/>
          </a:prstGeom>
        </p:spPr>
      </p:pic>
      <p:sp>
        <p:nvSpPr>
          <p:cNvPr id="6" name="Subtitle 5">
            <a:extLst>
              <a:ext uri="{FF2B5EF4-FFF2-40B4-BE49-F238E27FC236}">
                <a16:creationId xmlns:a16="http://schemas.microsoft.com/office/drawing/2014/main" id="{B5FD6933-011A-0BBB-9A80-2456E135BA52}"/>
              </a:ext>
            </a:extLst>
          </p:cNvPr>
          <p:cNvSpPr txBox="1">
            <a:spLocks noGrp="1"/>
          </p:cNvSpPr>
          <p:nvPr>
            <p:ph type="subTitle" idx="1"/>
          </p:nvPr>
        </p:nvSpPr>
        <p:spPr>
          <a:xfrm>
            <a:off x="1524000" y="3602038"/>
            <a:ext cx="9144000" cy="2693045"/>
          </a:xfrm>
          <a:prstGeom prst="rect">
            <a:avLst/>
          </a:prstGeom>
          <a:noFill/>
        </p:spPr>
        <p:txBody>
          <a:bodyPr wrap="square">
            <a:spAutoFit/>
          </a:bodyPr>
          <a:lstStyle/>
          <a:p>
            <a:r>
              <a:rPr lang="en-US" sz="4000" b="1" dirty="0">
                <a:solidFill>
                  <a:schemeClr val="accent5"/>
                </a:solidFill>
                <a:effectLst/>
                <a:latin typeface="Calibri" panose="020F0502020204030204" pitchFamily="34" charset="0"/>
                <a:ea typeface="Times New Roman" panose="02020603050405020304" pitchFamily="18" charset="0"/>
                <a:cs typeface="Times New Roman" panose="02020603050405020304" pitchFamily="18" charset="0"/>
              </a:rPr>
              <a:t>                Please silence your cell phone</a:t>
            </a:r>
          </a:p>
          <a:p>
            <a:endParaRPr lang="en-US" sz="3600" b="1" dirty="0">
              <a:latin typeface="Calibri" panose="020F0502020204030204" pitchFamily="34" charset="0"/>
              <a:cs typeface="Times New Roman" panose="02020603050405020304" pitchFamily="18" charset="0"/>
            </a:endParaRPr>
          </a:p>
          <a:p>
            <a:r>
              <a:rPr lang="en-US" sz="4800" b="1" dirty="0">
                <a:solidFill>
                  <a:srgbClr val="FF0000"/>
                </a:solidFill>
                <a:latin typeface="Calibri" panose="020F0502020204030204" pitchFamily="34" charset="0"/>
                <a:cs typeface="Times New Roman" panose="02020603050405020304" pitchFamily="18" charset="0"/>
              </a:rPr>
              <a:t>              Sanction Fee: </a:t>
            </a:r>
            <a:r>
              <a:rPr lang="en-US" sz="4800" b="1" dirty="0">
                <a:latin typeface="Calibri" panose="020F0502020204030204" pitchFamily="34" charset="0"/>
                <a:cs typeface="Times New Roman" panose="02020603050405020304" pitchFamily="18" charset="0"/>
              </a:rPr>
              <a:t>10 €</a:t>
            </a:r>
            <a:r>
              <a:rPr lang="en-US" sz="4800" b="1" dirty="0">
                <a:solidFill>
                  <a:srgbClr val="FF0000"/>
                </a:solidFill>
                <a:latin typeface="Calibri" panose="020F0502020204030204" pitchFamily="34" charset="0"/>
                <a:cs typeface="Times New Roman" panose="02020603050405020304" pitchFamily="18" charset="0"/>
              </a:rPr>
              <a:t> per call</a:t>
            </a:r>
          </a:p>
          <a:p>
            <a:endParaRPr lang="LID4096" sz="3600" dirty="0"/>
          </a:p>
        </p:txBody>
      </p:sp>
      <p:pic>
        <p:nvPicPr>
          <p:cNvPr id="8" name="Picture 7">
            <a:extLst>
              <a:ext uri="{FF2B5EF4-FFF2-40B4-BE49-F238E27FC236}">
                <a16:creationId xmlns:a16="http://schemas.microsoft.com/office/drawing/2014/main" id="{438E9581-0F29-5886-1049-E2FC0EBC81EE}"/>
              </a:ext>
            </a:extLst>
          </p:cNvPr>
          <p:cNvPicPr>
            <a:picLocks noChangeAspect="1"/>
          </p:cNvPicPr>
          <p:nvPr/>
        </p:nvPicPr>
        <p:blipFill>
          <a:blip r:embed="rId3"/>
          <a:stretch>
            <a:fillRect/>
          </a:stretch>
        </p:blipFill>
        <p:spPr>
          <a:xfrm>
            <a:off x="333557" y="3574473"/>
            <a:ext cx="3218967" cy="2511770"/>
          </a:xfrm>
          <a:prstGeom prst="rect">
            <a:avLst/>
          </a:prstGeom>
        </p:spPr>
      </p:pic>
    </p:spTree>
    <p:extLst>
      <p:ext uri="{BB962C8B-B14F-4D97-AF65-F5344CB8AC3E}">
        <p14:creationId xmlns:p14="http://schemas.microsoft.com/office/powerpoint/2010/main" val="353691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F17C2-DACE-9930-FEBF-F140FD172EA8}"/>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98514EB5-0BB7-C9D8-8184-F903E9B5B10D}"/>
              </a:ext>
            </a:extLst>
          </p:cNvPr>
          <p:cNvPicPr>
            <a:picLocks noChangeAspect="1"/>
          </p:cNvPicPr>
          <p:nvPr/>
        </p:nvPicPr>
        <p:blipFill>
          <a:blip r:embed="rId2"/>
          <a:stretch>
            <a:fillRect/>
          </a:stretch>
        </p:blipFill>
        <p:spPr>
          <a:xfrm>
            <a:off x="9220201" y="88481"/>
            <a:ext cx="2895600" cy="1571625"/>
          </a:xfrm>
          <a:prstGeom prst="rect">
            <a:avLst/>
          </a:prstGeom>
        </p:spPr>
      </p:pic>
      <p:sp>
        <p:nvSpPr>
          <p:cNvPr id="8" name="TextBox 7">
            <a:extLst>
              <a:ext uri="{FF2B5EF4-FFF2-40B4-BE49-F238E27FC236}">
                <a16:creationId xmlns:a16="http://schemas.microsoft.com/office/drawing/2014/main" id="{71E852A0-2A80-1E6B-67E4-DAD62A94C2DB}"/>
              </a:ext>
            </a:extLst>
          </p:cNvPr>
          <p:cNvSpPr txBox="1"/>
          <p:nvPr/>
        </p:nvSpPr>
        <p:spPr>
          <a:xfrm>
            <a:off x="812347" y="713584"/>
            <a:ext cx="6098720" cy="646331"/>
          </a:xfrm>
          <a:prstGeom prst="rect">
            <a:avLst/>
          </a:prstGeom>
          <a:noFill/>
        </p:spPr>
        <p:txBody>
          <a:bodyPr wrap="square">
            <a:spAutoFit/>
          </a:bodyPr>
          <a:lstStyle/>
          <a:p>
            <a:pPr algn="just"/>
            <a:r>
              <a:rPr lang="en-GB" sz="3600" b="1" dirty="0">
                <a:effectLst/>
                <a:latin typeface="Calibri" panose="020F0502020204030204" pitchFamily="34" charset="0"/>
                <a:ea typeface="Times New Roman" panose="02020603050405020304" pitchFamily="18" charset="0"/>
                <a:cs typeface="Calibri" panose="020F0502020204030204" pitchFamily="34" charset="0"/>
              </a:rPr>
              <a:t>10.11:</a:t>
            </a:r>
            <a:r>
              <a:rPr lang="en-GB" sz="3600" b="1" dirty="0">
                <a:latin typeface="Calibri" panose="020F0502020204030204" pitchFamily="34" charset="0"/>
                <a:ea typeface="Times New Roman" panose="02020603050405020304" pitchFamily="18" charset="0"/>
                <a:cs typeface="Calibri" panose="020F0502020204030204" pitchFamily="34" charset="0"/>
              </a:rPr>
              <a:t> Jump Boat Path</a:t>
            </a:r>
            <a:endParaRPr lang="en-GB"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B2E844F-1B39-2029-0360-5609EF85BB45}"/>
              </a:ext>
            </a:extLst>
          </p:cNvPr>
          <p:cNvSpPr txBox="1"/>
          <p:nvPr/>
        </p:nvSpPr>
        <p:spPr>
          <a:xfrm>
            <a:off x="812347" y="1660106"/>
            <a:ext cx="10764610" cy="4524315"/>
          </a:xfrm>
          <a:prstGeom prst="rect">
            <a:avLst/>
          </a:prstGeom>
          <a:noFill/>
        </p:spPr>
        <p:txBody>
          <a:bodyPr wrap="square">
            <a:spAutoFit/>
          </a:bodyPr>
          <a:lstStyle/>
          <a:p>
            <a:pPr algn="just">
              <a:spcBef>
                <a:spcPts val="600"/>
              </a:spcBef>
              <a:buNone/>
            </a:pPr>
            <a:r>
              <a:rPr lang="en-GB" sz="2400" b="1" i="1" dirty="0">
                <a:effectLst/>
                <a:latin typeface="Calibri" panose="020F0502020204030204" pitchFamily="34" charset="0"/>
                <a:ea typeface="Times New Roman" panose="02020603050405020304" pitchFamily="18" charset="0"/>
                <a:cs typeface="Aptos" panose="020B0004020202020204" pitchFamily="34" charset="0"/>
              </a:rPr>
              <a:t>CUT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2400" b="1" i="1" dirty="0">
                <a:effectLst/>
                <a:latin typeface="Calibri" panose="020F0502020204030204" pitchFamily="34" charset="0"/>
                <a:ea typeface="Yu Gothic Light" panose="020B0300000000000000" pitchFamily="34" charset="-128"/>
                <a:cs typeface="Times New Roman" panose="02020603050405020304" pitchFamily="18" charset="0"/>
              </a:rPr>
              <a:t>The CUT Deviation is measured at the pylon when the boat is between 15/19 NT (52m) and 15/19 MT. The CUT calculation is the difference between the values at NT and MT.  NT being the point where the jumper is in a glide ready to turn and cut to the ramp. MT being the point where the skier approximately leaves the ramp.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15900" algn="just">
              <a:buNone/>
            </a:pPr>
            <a:r>
              <a:rPr lang="en-GB" sz="2400" b="1" i="1" dirty="0">
                <a:effectLst/>
                <a:latin typeface="Calibri" panose="020F0502020204030204" pitchFamily="34" charset="0"/>
                <a:ea typeface="Yu Gothic Light" panose="020B0300000000000000" pitchFamily="34" charset="-128"/>
                <a:cs typeface="Times New Roman" panose="02020603050405020304" pitchFamily="18" charset="0"/>
              </a:rPr>
              <a:t>Example: NT is -5cm and MT is +25cm, the difference is a +30cm swing. A positive number would indicate the boat moved away from the ramp. A negative number would indicate that the boat moved towards the ramp during the skiers cut.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15900" indent="-215900" algn="just">
              <a:buNone/>
            </a:pPr>
            <a:r>
              <a:rPr lang="en-GB" sz="2400" b="1" i="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If the CUT Deviation is NEGATIVE (towards the ramp) and is greater than 10 cm, the skier is entitled to an optional re-ride with a protected score.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15900" indent="-215900" algn="just"/>
            <a:r>
              <a:rPr lang="en-GB" sz="2400" b="1" i="1" dirty="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If the CUT Deviation is POSITIVE (away from the ramp) and is greater than 45 cm, then mandatory re-ride.  No protected score.  Max number of re-rides 2.</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526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452F5-F37B-B5EC-F6D7-F6D5EFE1A559}"/>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CA8911A2-5D11-78C1-798F-0F7A34B81F14}"/>
              </a:ext>
            </a:extLst>
          </p:cNvPr>
          <p:cNvPicPr>
            <a:picLocks noChangeAspect="1"/>
          </p:cNvPicPr>
          <p:nvPr/>
        </p:nvPicPr>
        <p:blipFill>
          <a:blip r:embed="rId2"/>
          <a:stretch>
            <a:fillRect/>
          </a:stretch>
        </p:blipFill>
        <p:spPr>
          <a:xfrm>
            <a:off x="9220201" y="88481"/>
            <a:ext cx="2895600" cy="1571625"/>
          </a:xfrm>
          <a:prstGeom prst="rect">
            <a:avLst/>
          </a:prstGeom>
        </p:spPr>
      </p:pic>
      <p:sp>
        <p:nvSpPr>
          <p:cNvPr id="3" name="TextBox 2">
            <a:extLst>
              <a:ext uri="{FF2B5EF4-FFF2-40B4-BE49-F238E27FC236}">
                <a16:creationId xmlns:a16="http://schemas.microsoft.com/office/drawing/2014/main" id="{D19DC0C3-E638-23F9-FF8B-F1133833BF5A}"/>
              </a:ext>
            </a:extLst>
          </p:cNvPr>
          <p:cNvSpPr txBox="1"/>
          <p:nvPr/>
        </p:nvSpPr>
        <p:spPr>
          <a:xfrm>
            <a:off x="793631" y="1449238"/>
            <a:ext cx="10230928" cy="5139869"/>
          </a:xfrm>
          <a:prstGeom prst="rect">
            <a:avLst/>
          </a:prstGeom>
          <a:noFill/>
        </p:spPr>
        <p:txBody>
          <a:bodyPr wrap="square">
            <a:spAutoFit/>
          </a:bodyPr>
          <a:lstStyle/>
          <a:p>
            <a:r>
              <a:rPr lang="en-US" sz="3600" b="1" dirty="0"/>
              <a:t>11.01: Rules for U-10, U-14, </a:t>
            </a:r>
            <a:r>
              <a:rPr lang="en-US" sz="3600" b="1" dirty="0">
                <a:solidFill>
                  <a:srgbClr val="FF0000"/>
                </a:solidFill>
              </a:rPr>
              <a:t>65+ and over </a:t>
            </a:r>
            <a:r>
              <a:rPr lang="en-US" sz="3600" b="1" dirty="0"/>
              <a:t>Individual Overall</a:t>
            </a:r>
          </a:p>
          <a:p>
            <a:r>
              <a:rPr lang="en-US" sz="3200" dirty="0"/>
              <a:t>Qualification for Individual Overall Scoring</a:t>
            </a:r>
          </a:p>
          <a:p>
            <a:r>
              <a:rPr lang="en-US" sz="3200" dirty="0"/>
              <a:t>a)   To qualify for overall, an Under 10 competitor must ski in slalom and tricks. (competing in jump is not necessary)</a:t>
            </a:r>
          </a:p>
          <a:p>
            <a:r>
              <a:rPr lang="en-US" sz="3200" dirty="0"/>
              <a:t>b)   To qualify for overall, an Under 14 competitor must ski in slalom, tricks and jump.</a:t>
            </a:r>
          </a:p>
          <a:p>
            <a:r>
              <a:rPr lang="en-US" sz="3200" dirty="0">
                <a:solidFill>
                  <a:srgbClr val="FF0000"/>
                </a:solidFill>
              </a:rPr>
              <a:t>c)   To qualify for overall in the 65+ and over age Divisions, competitors must ski in slalom and tricks. (competing in jump is not necessary).</a:t>
            </a:r>
            <a:endParaRPr lang="en-GB" sz="3200" dirty="0">
              <a:solidFill>
                <a:srgbClr val="FF0000"/>
              </a:solidFill>
            </a:endParaRPr>
          </a:p>
        </p:txBody>
      </p:sp>
    </p:spTree>
    <p:extLst>
      <p:ext uri="{BB962C8B-B14F-4D97-AF65-F5344CB8AC3E}">
        <p14:creationId xmlns:p14="http://schemas.microsoft.com/office/powerpoint/2010/main" val="3888734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29DC3-559E-F813-88FB-105D9770290E}"/>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74A01188-B003-5AE4-32C6-C37D738D6CC6}"/>
              </a:ext>
            </a:extLst>
          </p:cNvPr>
          <p:cNvPicPr>
            <a:picLocks noChangeAspect="1"/>
          </p:cNvPicPr>
          <p:nvPr/>
        </p:nvPicPr>
        <p:blipFill>
          <a:blip r:embed="rId2"/>
          <a:stretch>
            <a:fillRect/>
          </a:stretch>
        </p:blipFill>
        <p:spPr>
          <a:xfrm>
            <a:off x="9220201" y="88481"/>
            <a:ext cx="2895600" cy="1571625"/>
          </a:xfrm>
          <a:prstGeom prst="rect">
            <a:avLst/>
          </a:prstGeom>
        </p:spPr>
      </p:pic>
      <p:sp>
        <p:nvSpPr>
          <p:cNvPr id="8" name="TextBox 7">
            <a:extLst>
              <a:ext uri="{FF2B5EF4-FFF2-40B4-BE49-F238E27FC236}">
                <a16:creationId xmlns:a16="http://schemas.microsoft.com/office/drawing/2014/main" id="{E569481B-E012-B325-4628-8302803EBB12}"/>
              </a:ext>
            </a:extLst>
          </p:cNvPr>
          <p:cNvSpPr txBox="1"/>
          <p:nvPr/>
        </p:nvSpPr>
        <p:spPr>
          <a:xfrm>
            <a:off x="812347" y="713584"/>
            <a:ext cx="7547882" cy="1200329"/>
          </a:xfrm>
          <a:prstGeom prst="rect">
            <a:avLst/>
          </a:prstGeom>
          <a:noFill/>
        </p:spPr>
        <p:txBody>
          <a:bodyPr wrap="square">
            <a:spAutoFit/>
          </a:bodyPr>
          <a:lstStyle/>
          <a:p>
            <a:r>
              <a:rPr lang="en-GB" sz="36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13.08: </a:t>
            </a:r>
            <a:r>
              <a:rPr lang="en-GB" sz="3600" b="1" kern="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Collected Money for Video Challenge and Protests</a:t>
            </a:r>
            <a:endParaRPr lang="en-GB" sz="3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5BD8B0E-397F-0C37-8BF1-5E58FF9F1E02}"/>
              </a:ext>
            </a:extLst>
          </p:cNvPr>
          <p:cNvSpPr txBox="1"/>
          <p:nvPr/>
        </p:nvSpPr>
        <p:spPr>
          <a:xfrm>
            <a:off x="341539" y="2753964"/>
            <a:ext cx="11038114" cy="1661993"/>
          </a:xfrm>
          <a:prstGeom prst="rect">
            <a:avLst/>
          </a:prstGeom>
          <a:noFill/>
        </p:spPr>
        <p:txBody>
          <a:bodyPr wrap="square">
            <a:spAutoFit/>
          </a:bodyPr>
          <a:lstStyle/>
          <a:p>
            <a:pPr marL="215900" indent="-215900" algn="just">
              <a:buNone/>
            </a:pPr>
            <a:r>
              <a:rPr lang="en-GB"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For Titled events any money collected will be distributed between the Officials to help with the travel expenses. For all other events, the collected money will go to the Organiser. </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95001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2E437B38-4769-1A93-FEA4-C8632AD830BE}"/>
              </a:ext>
            </a:extLst>
          </p:cNvPr>
          <p:cNvPicPr>
            <a:picLocks noChangeAspect="1"/>
          </p:cNvPicPr>
          <p:nvPr/>
        </p:nvPicPr>
        <p:blipFill>
          <a:blip r:embed="rId2"/>
          <a:stretch>
            <a:fillRect/>
          </a:stretch>
        </p:blipFill>
        <p:spPr>
          <a:xfrm>
            <a:off x="9644490" y="152235"/>
            <a:ext cx="2468261" cy="1339681"/>
          </a:xfrm>
          <a:prstGeom prst="rect">
            <a:avLst/>
          </a:prstGeom>
        </p:spPr>
      </p:pic>
      <p:sp>
        <p:nvSpPr>
          <p:cNvPr id="10" name="TextBox 9">
            <a:extLst>
              <a:ext uri="{FF2B5EF4-FFF2-40B4-BE49-F238E27FC236}">
                <a16:creationId xmlns:a16="http://schemas.microsoft.com/office/drawing/2014/main" id="{78DCB189-83DB-672E-7700-40957079F070}"/>
              </a:ext>
            </a:extLst>
          </p:cNvPr>
          <p:cNvSpPr txBox="1"/>
          <p:nvPr/>
        </p:nvSpPr>
        <p:spPr>
          <a:xfrm>
            <a:off x="812347" y="822075"/>
            <a:ext cx="8201024" cy="646331"/>
          </a:xfrm>
          <a:prstGeom prst="rect">
            <a:avLst/>
          </a:prstGeom>
          <a:noFill/>
        </p:spPr>
        <p:txBody>
          <a:bodyPr wrap="square">
            <a:spAutoFit/>
          </a:bodyPr>
          <a:lstStyle/>
          <a:p>
            <a:r>
              <a:rPr lang="en-GB" sz="3600" b="1" kern="0" dirty="0">
                <a:effectLst/>
                <a:latin typeface="Calibri" panose="020F0502020204030204" pitchFamily="34" charset="0"/>
                <a:ea typeface="Times New Roman" panose="02020603050405020304" pitchFamily="18" charset="0"/>
                <a:cs typeface="Times New Roman" panose="02020603050405020304" pitchFamily="18" charset="0"/>
              </a:rPr>
              <a:t>Rule 14.12: Entry and Administration</a:t>
            </a:r>
            <a:endParaRPr lang="en-GB" sz="3600" b="1" dirty="0"/>
          </a:p>
        </p:txBody>
      </p:sp>
      <p:sp>
        <p:nvSpPr>
          <p:cNvPr id="12" name="TextBox 11">
            <a:extLst>
              <a:ext uri="{FF2B5EF4-FFF2-40B4-BE49-F238E27FC236}">
                <a16:creationId xmlns:a16="http://schemas.microsoft.com/office/drawing/2014/main" id="{E2241DC8-6792-4E04-7564-59FBFFA23475}"/>
              </a:ext>
            </a:extLst>
          </p:cNvPr>
          <p:cNvSpPr txBox="1"/>
          <p:nvPr/>
        </p:nvSpPr>
        <p:spPr>
          <a:xfrm>
            <a:off x="470807" y="1550049"/>
            <a:ext cx="11250386" cy="5147050"/>
          </a:xfrm>
          <a:prstGeom prst="rect">
            <a:avLst/>
          </a:prstGeom>
          <a:noFill/>
        </p:spPr>
        <p:txBody>
          <a:bodyPr wrap="square">
            <a:spAutoFit/>
          </a:bodyPr>
          <a:lstStyle/>
          <a:p>
            <a:pPr algn="just">
              <a:buNone/>
            </a:pPr>
            <a:r>
              <a:rPr lang="en-GB"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Each Federation shall declare, through EMS, not later than 75 days before the scheduled start of the first event of the Championships: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Yu Gothic" panose="020B0400000000000000" pitchFamily="34" charset="-128"/>
                <a:cs typeface="Times New Roman" panose="02020603050405020304" pitchFamily="18" charset="0"/>
              </a:rPr>
              <a:t>The names of the members of its team</a:t>
            </a:r>
            <a:endParaRPr lang="en-GB" sz="2000" kern="100" dirty="0">
              <a:effectLst/>
              <a:latin typeface="Aptos" panose="020B0004020202020204" pitchFamily="34" charset="0"/>
              <a:ea typeface="Yu Gothic" panose="020B0400000000000000" pitchFamily="34" charset="-128"/>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Yu Gothic" panose="020B0400000000000000" pitchFamily="34" charset="-128"/>
                <a:cs typeface="Times New Roman" panose="02020603050405020304" pitchFamily="18" charset="0"/>
              </a:rPr>
              <a:t>The names of the competitors entered as </a:t>
            </a:r>
            <a:r>
              <a:rPr lang="en-GB" sz="1800" b="1" kern="100" dirty="0">
                <a:effectLst/>
                <a:latin typeface="Calibri" panose="020F0502020204030204" pitchFamily="34" charset="0"/>
                <a:ea typeface="Yu Gothic" panose="020B0400000000000000" pitchFamily="34" charset="-128"/>
                <a:cs typeface="Times New Roman" panose="02020603050405020304" pitchFamily="18" charset="0"/>
              </a:rPr>
              <a:t>“Individuals”</a:t>
            </a:r>
            <a:endParaRPr lang="en-GB" sz="2000" kern="100" dirty="0">
              <a:effectLst/>
              <a:latin typeface="Aptos" panose="020B0004020202020204" pitchFamily="34" charset="0"/>
              <a:ea typeface="Yu Gothic" panose="020B0400000000000000" pitchFamily="34" charset="-128"/>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Yu Gothic" panose="020B0400000000000000" pitchFamily="34" charset="-128"/>
                <a:cs typeface="Times New Roman" panose="02020603050405020304" pitchFamily="18" charset="0"/>
              </a:rPr>
              <a:t>The names of the competitors entered as Wild Cards</a:t>
            </a:r>
            <a:endParaRPr lang="en-GB" sz="2000" kern="100" dirty="0">
              <a:effectLst/>
              <a:latin typeface="Aptos" panose="020B0004020202020204" pitchFamily="34" charset="0"/>
              <a:ea typeface="Yu Gothic" panose="020B0400000000000000" pitchFamily="34" charset="-128"/>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effectLst/>
                <a:latin typeface="Calibri" panose="020F0502020204030204" pitchFamily="34" charset="0"/>
                <a:ea typeface="Yu Gothic" panose="020B0400000000000000" pitchFamily="34" charset="-128"/>
                <a:cs typeface="Times New Roman" panose="02020603050405020304" pitchFamily="18" charset="0"/>
              </a:rPr>
              <a:t>The names of the Official reserves.</a:t>
            </a:r>
            <a:endParaRPr lang="en-GB" sz="2000" kern="100" dirty="0">
              <a:effectLst/>
              <a:latin typeface="Aptos" panose="020B0004020202020204" pitchFamily="34" charset="0"/>
              <a:ea typeface="Yu Gothic" panose="020B0400000000000000" pitchFamily="34" charset="-128"/>
              <a:cs typeface="Times New Roman" panose="02020603050405020304" pitchFamily="18" charset="0"/>
            </a:endParaRPr>
          </a:p>
          <a:p>
            <a:pPr algn="just">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For each competitor registered, the events that they will compete in together with the ramp height for Jump need to be entered.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An entry is considered complete when the Skier’s name is registered in EMS and the full Entry Fee Payment has been received.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All payments need to be made by Credit Card/PayPal through EMS. For the Official Reserves, no payment is due at this time.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Any skier entered as a Wild Card or Individual is also to be considered to be a TEAM reserve.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An entered skier may be replaced by a different one without penalty, provided that they have already been entered as a Reserve skier, wild card or individual.</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pPr>
            <a:r>
              <a:rPr lang="en-GB" sz="1800" dirty="0">
                <a:effectLst/>
                <a:latin typeface="Calibri" panose="020F0502020204030204" pitchFamily="34" charset="0"/>
                <a:ea typeface="Times New Roman" panose="02020603050405020304" pitchFamily="18" charset="0"/>
                <a:cs typeface="Aptos" panose="020B0004020202020204" pitchFamily="34" charset="0"/>
              </a:rPr>
              <a:t>The 75 days deadline does not include those skiers who may additionally qualify </a:t>
            </a:r>
            <a:r>
              <a:rPr lang="en-GB" sz="1800" b="1" dirty="0">
                <a:solidFill>
                  <a:srgbClr val="FF0000"/>
                </a:solidFill>
                <a:effectLst/>
                <a:latin typeface="Calibri" panose="020F0502020204030204" pitchFamily="34" charset="0"/>
                <a:ea typeface="Times New Roman" panose="02020603050405020304" pitchFamily="18" charset="0"/>
                <a:cs typeface="Aptos" panose="020B0004020202020204" pitchFamily="34" charset="0"/>
              </a:rPr>
              <a:t>as individuals</a:t>
            </a:r>
            <a:r>
              <a:rPr lang="en-GB" sz="1800" dirty="0">
                <a:solidFill>
                  <a:srgbClr val="FF0000"/>
                </a:solidFill>
                <a:effectLst/>
                <a:latin typeface="Calibri" panose="020F0502020204030204" pitchFamily="34" charset="0"/>
                <a:ea typeface="Times New Roman" panose="02020603050405020304" pitchFamily="18" charset="0"/>
                <a:cs typeface="Aptos" panose="020B0004020202020204" pitchFamily="34" charset="0"/>
              </a:rPr>
              <a:t> </a:t>
            </a:r>
            <a:r>
              <a:rPr lang="en-GB" sz="1800" dirty="0">
                <a:effectLst/>
                <a:latin typeface="Calibri" panose="020F0502020204030204" pitchFamily="34" charset="0"/>
                <a:ea typeface="Times New Roman" panose="02020603050405020304" pitchFamily="18" charset="0"/>
                <a:cs typeface="Aptos" panose="020B0004020202020204" pitchFamily="34" charset="0"/>
              </a:rPr>
              <a:t>through the Weekly or the Pro Ranking List (If applicable). For those skiers the following deadlines apply:</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907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8A1CF-66B6-8F91-053F-903932F9B7DC}"/>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E13FB59E-DB54-4C6A-2AC6-B5EEEC715AFA}"/>
              </a:ext>
            </a:extLst>
          </p:cNvPr>
          <p:cNvPicPr>
            <a:picLocks noChangeAspect="1"/>
          </p:cNvPicPr>
          <p:nvPr/>
        </p:nvPicPr>
        <p:blipFill>
          <a:blip r:embed="rId2"/>
          <a:stretch>
            <a:fillRect/>
          </a:stretch>
        </p:blipFill>
        <p:spPr>
          <a:xfrm>
            <a:off x="9644490" y="152235"/>
            <a:ext cx="2468261" cy="1339681"/>
          </a:xfrm>
          <a:prstGeom prst="rect">
            <a:avLst/>
          </a:prstGeom>
        </p:spPr>
      </p:pic>
      <p:sp>
        <p:nvSpPr>
          <p:cNvPr id="10" name="TextBox 9">
            <a:extLst>
              <a:ext uri="{FF2B5EF4-FFF2-40B4-BE49-F238E27FC236}">
                <a16:creationId xmlns:a16="http://schemas.microsoft.com/office/drawing/2014/main" id="{B4448031-CA13-B201-1459-B42C3F2A6EC4}"/>
              </a:ext>
            </a:extLst>
          </p:cNvPr>
          <p:cNvSpPr txBox="1"/>
          <p:nvPr/>
        </p:nvSpPr>
        <p:spPr>
          <a:xfrm>
            <a:off x="812347" y="822075"/>
            <a:ext cx="8201024" cy="646331"/>
          </a:xfrm>
          <a:prstGeom prst="rect">
            <a:avLst/>
          </a:prstGeom>
          <a:noFill/>
        </p:spPr>
        <p:txBody>
          <a:bodyPr wrap="square">
            <a:spAutoFit/>
          </a:bodyPr>
          <a:lstStyle/>
          <a:p>
            <a:r>
              <a:rPr lang="en-GB" sz="3600" b="1" kern="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Rule 14.12: Entry and Administration</a:t>
            </a:r>
            <a:endParaRPr lang="en-GB" sz="3600" b="1" dirty="0">
              <a:solidFill>
                <a:srgbClr val="FF0000"/>
              </a:solidFill>
            </a:endParaRPr>
          </a:p>
        </p:txBody>
      </p:sp>
      <p:sp>
        <p:nvSpPr>
          <p:cNvPr id="3" name="TextBox 2">
            <a:extLst>
              <a:ext uri="{FF2B5EF4-FFF2-40B4-BE49-F238E27FC236}">
                <a16:creationId xmlns:a16="http://schemas.microsoft.com/office/drawing/2014/main" id="{4476EF93-45D4-E187-0985-8957F5F09562}"/>
              </a:ext>
            </a:extLst>
          </p:cNvPr>
          <p:cNvSpPr txBox="1"/>
          <p:nvPr/>
        </p:nvSpPr>
        <p:spPr>
          <a:xfrm>
            <a:off x="609600" y="1257181"/>
            <a:ext cx="10972799" cy="5632311"/>
          </a:xfrm>
          <a:prstGeom prst="rect">
            <a:avLst/>
          </a:prstGeom>
          <a:noFill/>
        </p:spPr>
        <p:txBody>
          <a:bodyPr wrap="square">
            <a:spAutoFit/>
          </a:bodyPr>
          <a:lstStyle/>
          <a:p>
            <a:pPr algn="just">
              <a:buNone/>
            </a:pPr>
            <a:r>
              <a:rPr lang="en-GB"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Fines for Late Registration.</a:t>
            </a:r>
            <a:endParaRPr lang="en-GB"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Any Federation not meeting the registration deadlines will not be allowed to compete until their Federation pays a fine to the IWWF Representative at the Championships. The fines are as follows:</a:t>
            </a:r>
          </a:p>
          <a:p>
            <a:pPr marL="215900" indent="-215900" algn="just">
              <a:buNone/>
            </a:pPr>
            <a:r>
              <a:rPr lang="en-GB"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US$25</a:t>
            </a:r>
            <a:r>
              <a:rPr lang="en-GB"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per skier if the registration is made between 74 and 60 days </a:t>
            </a:r>
            <a:r>
              <a:rPr lang="en-GB"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before the scheduled start of the first event of the Championships</a:t>
            </a:r>
            <a:endParaRPr lang="en-GB"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15900" indent="-215900" algn="just">
              <a:buNone/>
            </a:pPr>
            <a:r>
              <a:rPr lang="en-GB"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US$50</a:t>
            </a:r>
            <a:r>
              <a:rPr lang="en-GB"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per skier if the registration is made between 59 and 45 days </a:t>
            </a:r>
            <a:r>
              <a:rPr lang="en-GB"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before the scheduled start of the first event of the Championships</a:t>
            </a:r>
            <a:endParaRPr lang="en-GB"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15900" indent="-215900" algn="just">
              <a:buNone/>
            </a:pPr>
            <a:r>
              <a:rPr lang="en-GB"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US$75</a:t>
            </a:r>
            <a:r>
              <a:rPr lang="en-GB"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per skier if the registration is made between 44 to 30 days </a:t>
            </a:r>
            <a:r>
              <a:rPr lang="en-GB"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before the scheduled start of the first event of the Championships</a:t>
            </a:r>
            <a:endParaRPr lang="en-GB"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15900" indent="-215900" algn="just">
              <a:buNone/>
            </a:pPr>
            <a:r>
              <a:rPr lang="en-GB"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US$100</a:t>
            </a:r>
            <a:r>
              <a:rPr lang="en-GB"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per skier if the registration is made between 29 to 15 days </a:t>
            </a:r>
            <a:r>
              <a:rPr lang="en-GB"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before the scheduled start of the first event of the Championships</a:t>
            </a:r>
            <a:endParaRPr lang="en-GB"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15900" indent="-215900" algn="just"/>
            <a:r>
              <a:rPr lang="en-GB"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Double the Entry Fee</a:t>
            </a:r>
            <a:r>
              <a:rPr lang="en-GB"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per skier if the registration is made between 14 days until 12:00 (competition local time), 2 days before the </a:t>
            </a:r>
            <a:r>
              <a:rPr lang="en-GB"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scheduled start of the first event of the Championships</a:t>
            </a:r>
            <a:endParaRPr lang="en-GB"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085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0B80F-D292-4B6F-020D-D87DE91FAEC3}"/>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93873EF7-9C26-F400-D384-8E5118DFA04F}"/>
              </a:ext>
            </a:extLst>
          </p:cNvPr>
          <p:cNvPicPr>
            <a:picLocks noChangeAspect="1"/>
          </p:cNvPicPr>
          <p:nvPr/>
        </p:nvPicPr>
        <p:blipFill>
          <a:blip r:embed="rId2"/>
          <a:stretch>
            <a:fillRect/>
          </a:stretch>
        </p:blipFill>
        <p:spPr>
          <a:xfrm>
            <a:off x="9644490" y="152235"/>
            <a:ext cx="2468261" cy="1339681"/>
          </a:xfrm>
          <a:prstGeom prst="rect">
            <a:avLst/>
          </a:prstGeom>
        </p:spPr>
      </p:pic>
      <p:sp>
        <p:nvSpPr>
          <p:cNvPr id="3" name="TextBox 2">
            <a:extLst>
              <a:ext uri="{FF2B5EF4-FFF2-40B4-BE49-F238E27FC236}">
                <a16:creationId xmlns:a16="http://schemas.microsoft.com/office/drawing/2014/main" id="{ACE3BE82-11DD-E55C-E3E8-6908078F8F5F}"/>
              </a:ext>
            </a:extLst>
          </p:cNvPr>
          <p:cNvSpPr txBox="1"/>
          <p:nvPr/>
        </p:nvSpPr>
        <p:spPr>
          <a:xfrm>
            <a:off x="2119710" y="2172528"/>
            <a:ext cx="7859861" cy="3170099"/>
          </a:xfrm>
          <a:prstGeom prst="rect">
            <a:avLst/>
          </a:prstGeom>
          <a:noFill/>
        </p:spPr>
        <p:txBody>
          <a:bodyPr wrap="square">
            <a:spAutoFit/>
          </a:bodyPr>
          <a:lstStyle/>
          <a:p>
            <a:pPr marL="215900" indent="-215900" algn="just">
              <a:spcBef>
                <a:spcPts val="600"/>
              </a:spcBef>
              <a:buNone/>
            </a:pP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3600" b="1" dirty="0">
                <a:effectLst/>
                <a:latin typeface="Calibri" panose="020F0502020204030204" pitchFamily="34" charset="0"/>
                <a:ea typeface="Times New Roman" panose="02020603050405020304" pitchFamily="18" charset="0"/>
                <a:cs typeface="Calibri" panose="020F0502020204030204" pitchFamily="34" charset="0"/>
              </a:rPr>
              <a:t>18.04:</a:t>
            </a:r>
            <a:r>
              <a:rPr lang="en-GB" sz="3600" b="1" dirty="0">
                <a:latin typeface="Calibri" panose="020F0502020204030204" pitchFamily="34" charset="0"/>
                <a:ea typeface="Times New Roman" panose="02020603050405020304" pitchFamily="18" charset="0"/>
                <a:cs typeface="Calibri" panose="020F0502020204030204" pitchFamily="34" charset="0"/>
              </a:rPr>
              <a:t> </a:t>
            </a:r>
            <a:r>
              <a:rPr lang="en-GB" sz="3600" b="1" dirty="0">
                <a:effectLst/>
                <a:latin typeface="Calibri" panose="020F0502020204030204" pitchFamily="34" charset="0"/>
                <a:ea typeface="Times New Roman" panose="02020603050405020304" pitchFamily="18" charset="0"/>
                <a:cs typeface="Calibri" panose="020F0502020204030204" pitchFamily="34" charset="0"/>
              </a:rPr>
              <a:t>Overall and Team Competition</a:t>
            </a:r>
            <a:endParaRPr lang="en-GB" sz="3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US"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To qualify for overall in the 65+ and over age Divisions, competitors must ski in slalom and tricks. (competing in jump is not necessary).</a:t>
            </a:r>
            <a:r>
              <a:rPr lang="en-GB" sz="3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3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833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2E437B38-4769-1A93-FEA4-C8632AD830BE}"/>
              </a:ext>
            </a:extLst>
          </p:cNvPr>
          <p:cNvPicPr>
            <a:picLocks noChangeAspect="1"/>
          </p:cNvPicPr>
          <p:nvPr/>
        </p:nvPicPr>
        <p:blipFill>
          <a:blip r:embed="rId2"/>
          <a:stretch>
            <a:fillRect/>
          </a:stretch>
        </p:blipFill>
        <p:spPr>
          <a:xfrm>
            <a:off x="9217152" y="152235"/>
            <a:ext cx="2895600" cy="1571625"/>
          </a:xfrm>
          <a:prstGeom prst="rect">
            <a:avLst/>
          </a:prstGeom>
        </p:spPr>
      </p:pic>
      <p:sp>
        <p:nvSpPr>
          <p:cNvPr id="8" name="TextBox 7">
            <a:extLst>
              <a:ext uri="{FF2B5EF4-FFF2-40B4-BE49-F238E27FC236}">
                <a16:creationId xmlns:a16="http://schemas.microsoft.com/office/drawing/2014/main" id="{62A89472-087D-66DF-C7F9-8892831148F7}"/>
              </a:ext>
            </a:extLst>
          </p:cNvPr>
          <p:cNvSpPr txBox="1"/>
          <p:nvPr/>
        </p:nvSpPr>
        <p:spPr>
          <a:xfrm>
            <a:off x="1220561" y="938047"/>
            <a:ext cx="6098720" cy="646331"/>
          </a:xfrm>
          <a:prstGeom prst="rect">
            <a:avLst/>
          </a:prstGeom>
          <a:noFill/>
        </p:spPr>
        <p:txBody>
          <a:bodyPr wrap="square">
            <a:spAutoFit/>
          </a:bodyPr>
          <a:lstStyle/>
          <a:p>
            <a:pPr algn="just"/>
            <a:r>
              <a:rPr lang="en-GB" sz="3600" b="1" kern="0" dirty="0">
                <a:effectLst/>
                <a:latin typeface="Calibri" panose="020F0502020204030204" pitchFamily="34" charset="0"/>
                <a:ea typeface="Times New Roman" panose="02020603050405020304" pitchFamily="18" charset="0"/>
              </a:rPr>
              <a:t>Rule 24 – World Ranking List</a:t>
            </a:r>
          </a:p>
        </p:txBody>
      </p:sp>
      <p:sp>
        <p:nvSpPr>
          <p:cNvPr id="3" name="Title 2">
            <a:extLst>
              <a:ext uri="{FF2B5EF4-FFF2-40B4-BE49-F238E27FC236}">
                <a16:creationId xmlns:a16="http://schemas.microsoft.com/office/drawing/2014/main" id="{95848CC4-A793-A7E8-8AEE-CF7882191A70}"/>
              </a:ext>
            </a:extLst>
          </p:cNvPr>
          <p:cNvSpPr>
            <a:spLocks noGrp="1"/>
          </p:cNvSpPr>
          <p:nvPr>
            <p:ph type="title"/>
          </p:nvPr>
        </p:nvSpPr>
        <p:spPr>
          <a:xfrm>
            <a:off x="838200" y="2624138"/>
            <a:ext cx="10515600" cy="2852737"/>
          </a:xfrm>
        </p:spPr>
        <p:txBody>
          <a:bodyPr>
            <a:noAutofit/>
          </a:bodyPr>
          <a:lstStyle/>
          <a:p>
            <a:r>
              <a:rPr lang="en-US" sz="2400" b="1" dirty="0">
                <a:solidFill>
                  <a:srgbClr val="FF0000"/>
                </a:solidFill>
              </a:rPr>
              <a:t>The following will be implemented in 2026 after the new EMS Ranking List has had the necessary changes made to include these situations</a:t>
            </a:r>
            <a:br>
              <a:rPr lang="en-US" sz="2400" b="1" dirty="0">
                <a:solidFill>
                  <a:srgbClr val="FF0000"/>
                </a:solidFill>
              </a:rPr>
            </a:br>
            <a:r>
              <a:rPr lang="en-US" sz="2400" b="1" dirty="0">
                <a:solidFill>
                  <a:srgbClr val="FF0000"/>
                </a:solidFill>
              </a:rPr>
              <a:t>If a skier competes in a different age division:</a:t>
            </a:r>
            <a:br>
              <a:rPr lang="en-US" sz="2400" b="1" dirty="0">
                <a:solidFill>
                  <a:srgbClr val="FF0000"/>
                </a:solidFill>
              </a:rPr>
            </a:br>
            <a:r>
              <a:rPr lang="en-US" sz="2400" b="1" dirty="0">
                <a:solidFill>
                  <a:srgbClr val="FF0000"/>
                </a:solidFill>
              </a:rPr>
              <a:t>•         Slalom scores at 58, 55, 52 or 49 will be equal to a score at any slower speed of 55, 52, 49 or 46. </a:t>
            </a:r>
            <a:br>
              <a:rPr lang="en-US" sz="2400" b="1" dirty="0">
                <a:solidFill>
                  <a:srgbClr val="FF0000"/>
                </a:solidFill>
              </a:rPr>
            </a:br>
            <a:r>
              <a:rPr lang="en-US" sz="2400" b="1" dirty="0">
                <a:solidFill>
                  <a:srgbClr val="FF0000"/>
                </a:solidFill>
              </a:rPr>
              <a:t>•         Trick scores will be accepted as they are.</a:t>
            </a:r>
            <a:br>
              <a:rPr lang="en-US" sz="2400" b="1" dirty="0">
                <a:solidFill>
                  <a:srgbClr val="FF0000"/>
                </a:solidFill>
              </a:rPr>
            </a:br>
            <a:r>
              <a:rPr lang="en-US" sz="2400" b="1" dirty="0">
                <a:solidFill>
                  <a:srgbClr val="FF0000"/>
                </a:solidFill>
              </a:rPr>
              <a:t>• A Jump score executed in a different age division from the athlete's own, can only be used in the skiers age-division ranking list, if performed with a ramp height and speed appropriate to the athlete's age division.</a:t>
            </a:r>
            <a:br>
              <a:rPr lang="en-US" sz="2400" b="1" dirty="0">
                <a:solidFill>
                  <a:srgbClr val="FF0000"/>
                </a:solidFill>
              </a:rPr>
            </a:br>
            <a:r>
              <a:rPr lang="en-US" sz="2400" b="1" dirty="0">
                <a:solidFill>
                  <a:srgbClr val="FF0000"/>
                </a:solidFill>
              </a:rPr>
              <a:t>If not, the score will only be valid for the U-21 and Open age divisions.</a:t>
            </a:r>
            <a:endParaRPr lang="en-GB" sz="2400" b="1" dirty="0">
              <a:solidFill>
                <a:srgbClr val="FF0000"/>
              </a:solidFill>
            </a:endParaRPr>
          </a:p>
        </p:txBody>
      </p:sp>
    </p:spTree>
    <p:extLst>
      <p:ext uri="{BB962C8B-B14F-4D97-AF65-F5344CB8AC3E}">
        <p14:creationId xmlns:p14="http://schemas.microsoft.com/office/powerpoint/2010/main" val="477475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870961" y="1349991"/>
            <a:ext cx="8126082" cy="972747"/>
          </a:xfrm>
        </p:spPr>
        <p:txBody>
          <a:bodyPr>
            <a:normAutofit fontScale="90000"/>
          </a:bodyPr>
          <a:lstStyle/>
          <a:p>
            <a:r>
              <a:rPr lang="en-GB" sz="4000" b="1" kern="100" dirty="0">
                <a:solidFill>
                  <a:srgbClr val="FF0000"/>
                </a:solidFill>
                <a:effectLst/>
                <a:latin typeface="Calibri" panose="020F0502020204030204" pitchFamily="34" charset="0"/>
                <a:ea typeface="Yu Gothic Light" panose="020B0300000000000000" pitchFamily="34" charset="-128"/>
              </a:rPr>
              <a:t>25.09: Minimum Competition Standards</a:t>
            </a:r>
            <a:br>
              <a:rPr lang="en-GB" sz="1800" b="1" kern="100" dirty="0">
                <a:solidFill>
                  <a:srgbClr val="FF0000"/>
                </a:solidFill>
                <a:effectLst/>
                <a:latin typeface="Calibri" panose="020F0502020204030204" pitchFamily="34" charset="0"/>
                <a:ea typeface="Yu Gothic Light" panose="020B0300000000000000" pitchFamily="34" charset="-128"/>
              </a:rPr>
            </a:br>
            <a:endParaRPr lang="en-US" b="1" dirty="0"/>
          </a:p>
        </p:txBody>
      </p:sp>
      <p:pic>
        <p:nvPicPr>
          <p:cNvPr id="5" name="Picture 4" descr="Logo, company name&#10;&#10;Description automatically generated">
            <a:extLst>
              <a:ext uri="{FF2B5EF4-FFF2-40B4-BE49-F238E27FC236}">
                <a16:creationId xmlns:a16="http://schemas.microsoft.com/office/drawing/2014/main" id="{2E437B38-4769-1A93-FEA4-C8632AD830BE}"/>
              </a:ext>
            </a:extLst>
          </p:cNvPr>
          <p:cNvPicPr>
            <a:picLocks noChangeAspect="1"/>
          </p:cNvPicPr>
          <p:nvPr/>
        </p:nvPicPr>
        <p:blipFill>
          <a:blip r:embed="rId2"/>
          <a:stretch>
            <a:fillRect/>
          </a:stretch>
        </p:blipFill>
        <p:spPr>
          <a:xfrm>
            <a:off x="9217152" y="152235"/>
            <a:ext cx="2895600" cy="1571625"/>
          </a:xfrm>
          <a:prstGeom prst="rect">
            <a:avLst/>
          </a:prstGeom>
        </p:spPr>
      </p:pic>
      <p:graphicFrame>
        <p:nvGraphicFramePr>
          <p:cNvPr id="4" name="Table 3">
            <a:extLst>
              <a:ext uri="{FF2B5EF4-FFF2-40B4-BE49-F238E27FC236}">
                <a16:creationId xmlns:a16="http://schemas.microsoft.com/office/drawing/2014/main" id="{0DD62E56-4069-BC38-1C9B-C85299A1099E}"/>
              </a:ext>
            </a:extLst>
          </p:cNvPr>
          <p:cNvGraphicFramePr>
            <a:graphicFrameLocks noGrp="1"/>
          </p:cNvGraphicFramePr>
          <p:nvPr>
            <p:extLst>
              <p:ext uri="{D42A27DB-BD31-4B8C-83A1-F6EECF244321}">
                <p14:modId xmlns:p14="http://schemas.microsoft.com/office/powerpoint/2010/main" val="4187206441"/>
              </p:ext>
            </p:extLst>
          </p:nvPr>
        </p:nvGraphicFramePr>
        <p:xfrm>
          <a:off x="870961" y="1955985"/>
          <a:ext cx="10923814" cy="4461142"/>
        </p:xfrm>
        <a:graphic>
          <a:graphicData uri="http://schemas.openxmlformats.org/drawingml/2006/table">
            <a:tbl>
              <a:tblPr/>
              <a:tblGrid>
                <a:gridCol w="3156090">
                  <a:extLst>
                    <a:ext uri="{9D8B030D-6E8A-4147-A177-3AD203B41FA5}">
                      <a16:colId xmlns:a16="http://schemas.microsoft.com/office/drawing/2014/main" val="4199567784"/>
                    </a:ext>
                  </a:extLst>
                </a:gridCol>
                <a:gridCol w="3942329">
                  <a:extLst>
                    <a:ext uri="{9D8B030D-6E8A-4147-A177-3AD203B41FA5}">
                      <a16:colId xmlns:a16="http://schemas.microsoft.com/office/drawing/2014/main" val="933024777"/>
                    </a:ext>
                  </a:extLst>
                </a:gridCol>
                <a:gridCol w="3825395">
                  <a:extLst>
                    <a:ext uri="{9D8B030D-6E8A-4147-A177-3AD203B41FA5}">
                      <a16:colId xmlns:a16="http://schemas.microsoft.com/office/drawing/2014/main" val="231560859"/>
                    </a:ext>
                  </a:extLst>
                </a:gridCol>
              </a:tblGrid>
              <a:tr h="314456">
                <a:tc>
                  <a:txBody>
                    <a:bodyPr/>
                    <a:lstStyle/>
                    <a:p>
                      <a:pPr algn="just">
                        <a:lnSpc>
                          <a:spcPct val="115000"/>
                        </a:lnSpc>
                        <a:buNone/>
                      </a:pPr>
                      <a:r>
                        <a:rPr lang="en-GB" sz="1100" b="1" kern="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b="1" kern="100">
                          <a:effectLst/>
                          <a:latin typeface="Calibri" panose="020F0502020204030204" pitchFamily="34" charset="0"/>
                          <a:ea typeface="Times New Roman" panose="02020603050405020304" pitchFamily="18" charset="0"/>
                          <a:cs typeface="Times New Roman" panose="02020603050405020304" pitchFamily="18" charset="0"/>
                        </a:rPr>
                        <a:t>World Record “R”</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b="1" kern="100">
                          <a:effectLst/>
                          <a:latin typeface="Calibri" panose="020F0502020204030204" pitchFamily="34" charset="0"/>
                          <a:ea typeface="Times New Roman" panose="02020603050405020304" pitchFamily="18" charset="0"/>
                          <a:cs typeface="Times New Roman" panose="02020603050405020304" pitchFamily="18" charset="0"/>
                        </a:rPr>
                        <a:t>Ranking List “L”</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9452783"/>
                  </a:ext>
                </a:extLst>
              </a:tr>
              <a:tr h="314456">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Prior Announcement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YES (refer to *1)</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YES</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3965514"/>
                  </a:ext>
                </a:extLst>
              </a:tr>
              <a:tr h="314456">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Confederation Approved Panel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YES</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YES</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6309309"/>
                  </a:ext>
                </a:extLst>
              </a:tr>
              <a:tr h="314456">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Number of Rounds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4</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4</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5887076"/>
                  </a:ext>
                </a:extLst>
              </a:tr>
              <a:tr h="314456">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Conflict of Interest Rules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Refer to (</a:t>
                      </a:r>
                      <a:r>
                        <a:rPr lang="en-GB" sz="1100" u="sng" kern="100">
                          <a:solidFill>
                            <a:srgbClr val="467886"/>
                          </a:solidFill>
                          <a:effectLst/>
                          <a:latin typeface="Calibri" panose="020F0502020204030204" pitchFamily="34" charset="0"/>
                          <a:ea typeface="Calibri" panose="020F0502020204030204" pitchFamily="34" charset="0"/>
                          <a:cs typeface="Times New Roman" panose="02020603050405020304" pitchFamily="18" charset="0"/>
                          <a:hlinkClick r:id="rId3"/>
                        </a:rPr>
                        <a:t>3.04</a:t>
                      </a: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Refer to (</a:t>
                      </a:r>
                      <a:r>
                        <a:rPr lang="en-GB" sz="1100" u="sng" kern="100">
                          <a:solidFill>
                            <a:srgbClr val="467886"/>
                          </a:solidFill>
                          <a:effectLst/>
                          <a:latin typeface="Calibri" panose="020F0502020204030204" pitchFamily="34" charset="0"/>
                          <a:ea typeface="Calibri" panose="020F0502020204030204" pitchFamily="34" charset="0"/>
                          <a:cs typeface="Times New Roman" panose="02020603050405020304" pitchFamily="18" charset="0"/>
                          <a:hlinkClick r:id="rId3"/>
                        </a:rPr>
                        <a:t>3.04</a:t>
                      </a: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8451569"/>
                  </a:ext>
                </a:extLst>
              </a:tr>
              <a:tr h="314456">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Chief Judge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“J1” or “J2”</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“J1” or “J2”</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4457298"/>
                  </a:ext>
                </a:extLst>
              </a:tr>
              <a:tr h="314456">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Homologator</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“H1” or “H2”</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“H1” or “H2”</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0951391"/>
                  </a:ext>
                </a:extLst>
              </a:tr>
              <a:tr h="314456">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Chief Scorer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“S1” or “S2”</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“S1” or “S2” </a:t>
                      </a:r>
                      <a:r>
                        <a:rPr lang="en-GB" sz="1100" b="1" kern="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or “S3”</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8790340"/>
                  </a:ext>
                </a:extLst>
              </a:tr>
              <a:tr h="314456">
                <a:tc>
                  <a:txBody>
                    <a:bodyPr/>
                    <a:lstStyle/>
                    <a:p>
                      <a:pPr algn="just">
                        <a:lnSpc>
                          <a:spcPct val="115000"/>
                        </a:lnSpc>
                        <a:buNone/>
                      </a:pPr>
                      <a:r>
                        <a:rPr lang="en-GB" sz="1100" b="1" kern="10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Chief </a:t>
                      </a: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Driver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“D1” or “D2”</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“D1” or “D2” </a:t>
                      </a:r>
                      <a:r>
                        <a:rPr lang="en-GB" sz="1100" b="1" kern="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or “D3”</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74222"/>
                  </a:ext>
                </a:extLst>
              </a:tr>
              <a:tr h="982540">
                <a:tc>
                  <a:txBody>
                    <a:bodyPr/>
                    <a:lstStyle/>
                    <a:p>
                      <a:pPr algn="just">
                        <a:lnSpc>
                          <a:spcPct val="115000"/>
                        </a:lnSpc>
                        <a:buNone/>
                      </a:pPr>
                      <a:r>
                        <a:rPr lang="en-GB" sz="1100" b="1" kern="10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Appointed Judges</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buNone/>
                      </a:pPr>
                      <a:r>
                        <a:rPr lang="en-GB" sz="1100" b="1" kern="100">
                          <a:solidFill>
                            <a:srgbClr val="FF0000"/>
                          </a:solidFill>
                          <a:effectLst/>
                          <a:latin typeface="Calibri" panose="020F0502020204030204" pitchFamily="34" charset="0"/>
                          <a:ea typeface="Yu Gothic Light" panose="020B0300000000000000" pitchFamily="34" charset="-128"/>
                          <a:cs typeface="Times New Roman" panose="02020603050405020304" pitchFamily="18" charset="0"/>
                        </a:rPr>
                        <a:t>Minimum 3 </a:t>
                      </a:r>
                      <a:r>
                        <a:rPr lang="en-GB" sz="1100" kern="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(refer to *4)</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“J1” or “J2”</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“J1”, “J2” or J3</a:t>
                      </a:r>
                    </a:p>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Majority of the Appointed Judges must be “J1” or “J2”</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9890857"/>
                  </a:ext>
                </a:extLst>
              </a:tr>
              <a:tr h="648498">
                <a:tc>
                  <a:txBody>
                    <a:bodyPr/>
                    <a:lstStyle/>
                    <a:p>
                      <a:pPr algn="just">
                        <a:lnSpc>
                          <a:spcPct val="115000"/>
                        </a:lnSpc>
                        <a:buNone/>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Duplication of duty</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just">
                        <a:lnSpc>
                          <a:spcPct val="115000"/>
                        </a:lnSpc>
                        <a:buNone/>
                      </a:pPr>
                      <a:r>
                        <a:rPr lang="en-GB" sz="1100" kern="100" dirty="0">
                          <a:effectLst/>
                          <a:latin typeface="Calibri" panose="020F0502020204030204" pitchFamily="34" charset="0"/>
                          <a:ea typeface="Times New Roman" panose="02020603050405020304" pitchFamily="18" charset="0"/>
                          <a:cs typeface="Times New Roman" panose="02020603050405020304" pitchFamily="18" charset="0"/>
                        </a:rPr>
                        <a:t>Any combination of two of the following positions may be held without conflict: Chief Judge/Driver/Scorer/</a:t>
                      </a:r>
                      <a:r>
                        <a:rPr lang="en-GB" sz="1100" kern="100" dirty="0" err="1">
                          <a:effectLst/>
                          <a:latin typeface="Calibri" panose="020F0502020204030204" pitchFamily="34" charset="0"/>
                          <a:ea typeface="Times New Roman" panose="02020603050405020304" pitchFamily="18" charset="0"/>
                          <a:cs typeface="Times New Roman" panose="02020603050405020304" pitchFamily="18" charset="0"/>
                        </a:rPr>
                        <a:t>Homologator</a:t>
                      </a:r>
                      <a:r>
                        <a:rPr lang="en-GB" sz="1100" kern="100" dirty="0">
                          <a:effectLst/>
                          <a:latin typeface="Calibri" panose="020F0502020204030204" pitchFamily="34" charset="0"/>
                          <a:ea typeface="Times New Roman" panose="02020603050405020304" pitchFamily="18" charset="0"/>
                          <a:cs typeface="Times New Roman" panose="02020603050405020304" pitchFamily="18" charset="0"/>
                        </a:rPr>
                        <a:t>/Judge (refer to *3)</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230009550"/>
                  </a:ext>
                </a:extLst>
              </a:tr>
            </a:tbl>
          </a:graphicData>
        </a:graphic>
      </p:graphicFrame>
    </p:spTree>
    <p:extLst>
      <p:ext uri="{BB962C8B-B14F-4D97-AF65-F5344CB8AC3E}">
        <p14:creationId xmlns:p14="http://schemas.microsoft.com/office/powerpoint/2010/main" val="505086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2D4D8-A9C9-CA52-DEED-7F31D4DBB5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FA4350-6353-603D-24C8-38ACEA952D1A}"/>
              </a:ext>
            </a:extLst>
          </p:cNvPr>
          <p:cNvSpPr>
            <a:spLocks noGrp="1"/>
          </p:cNvSpPr>
          <p:nvPr>
            <p:ph type="title"/>
          </p:nvPr>
        </p:nvSpPr>
        <p:spPr>
          <a:xfrm>
            <a:off x="870961" y="1349991"/>
            <a:ext cx="8126082" cy="972747"/>
          </a:xfrm>
        </p:spPr>
        <p:txBody>
          <a:bodyPr>
            <a:normAutofit fontScale="90000"/>
          </a:bodyPr>
          <a:lstStyle/>
          <a:p>
            <a:r>
              <a:rPr lang="en-GB" sz="4000" b="1" kern="100" dirty="0">
                <a:solidFill>
                  <a:srgbClr val="FF0000"/>
                </a:solidFill>
                <a:effectLst/>
                <a:latin typeface="Calibri" panose="020F0502020204030204" pitchFamily="34" charset="0"/>
                <a:ea typeface="Yu Gothic Light" panose="020B0300000000000000" pitchFamily="34" charset="-128"/>
              </a:rPr>
              <a:t>25.09: Minimum Competition Standards</a:t>
            </a:r>
            <a:br>
              <a:rPr lang="en-GB" sz="1800" b="1" kern="100" dirty="0">
                <a:solidFill>
                  <a:srgbClr val="FF0000"/>
                </a:solidFill>
                <a:effectLst/>
                <a:latin typeface="Calibri" panose="020F0502020204030204" pitchFamily="34" charset="0"/>
                <a:ea typeface="Yu Gothic Light" panose="020B0300000000000000" pitchFamily="34" charset="-128"/>
              </a:rPr>
            </a:br>
            <a:endParaRPr lang="en-US" b="1" dirty="0"/>
          </a:p>
        </p:txBody>
      </p:sp>
      <p:pic>
        <p:nvPicPr>
          <p:cNvPr id="5" name="Picture 4" descr="Logo, company name&#10;&#10;Description automatically generated">
            <a:extLst>
              <a:ext uri="{FF2B5EF4-FFF2-40B4-BE49-F238E27FC236}">
                <a16:creationId xmlns:a16="http://schemas.microsoft.com/office/drawing/2014/main" id="{6BE9A821-FFAC-D8FB-AF69-2E80A4E8DBD5}"/>
              </a:ext>
            </a:extLst>
          </p:cNvPr>
          <p:cNvPicPr>
            <a:picLocks noChangeAspect="1"/>
          </p:cNvPicPr>
          <p:nvPr/>
        </p:nvPicPr>
        <p:blipFill>
          <a:blip r:embed="rId2"/>
          <a:stretch>
            <a:fillRect/>
          </a:stretch>
        </p:blipFill>
        <p:spPr>
          <a:xfrm>
            <a:off x="9217152" y="152235"/>
            <a:ext cx="2895600" cy="1571625"/>
          </a:xfrm>
          <a:prstGeom prst="rect">
            <a:avLst/>
          </a:prstGeom>
        </p:spPr>
      </p:pic>
      <p:sp>
        <p:nvSpPr>
          <p:cNvPr id="12" name="Rectangle 2">
            <a:extLst>
              <a:ext uri="{FF2B5EF4-FFF2-40B4-BE49-F238E27FC236}">
                <a16:creationId xmlns:a16="http://schemas.microsoft.com/office/drawing/2014/main" id="{B655BFAD-FF6A-95AA-0B6C-CEB2A08E7A0E}"/>
              </a:ext>
            </a:extLst>
          </p:cNvPr>
          <p:cNvSpPr>
            <a:spLocks noChangeArrowheads="1"/>
          </p:cNvSpPr>
          <p:nvPr/>
        </p:nvSpPr>
        <p:spPr bwMode="auto">
          <a:xfrm>
            <a:off x="864168" y="1890444"/>
            <a:ext cx="94195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600"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 Duplication of duties: (Chief Judge, Chief Scorer/Scorer, </a:t>
            </a:r>
            <a:r>
              <a:rPr kumimoji="0" lang="en-GB" altLang="en-US" sz="1600" b="1" i="0" u="none" strike="noStrike" cap="none" normalizeH="0" baseline="0" dirty="0" err="1">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Homologator</a:t>
            </a:r>
            <a:r>
              <a:rPr kumimoji="0" lang="en-GB" altLang="en-US" sz="1600"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and Chief Driver/Driver)</a:t>
            </a:r>
            <a:endParaRPr kumimoji="0" lang="en-GB" altLang="en-US"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600" b="0"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Any duplication of duties is limited to two functions but should be avoided if possible.</a:t>
            </a:r>
            <a:endParaRPr kumimoji="0" lang="en-GB" altLang="en-US"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600" b="0"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Where duplication causes a conflict, the final decision will be made by a simple majority of the Event  Judges.</a:t>
            </a:r>
            <a:endParaRPr kumimoji="0" lang="en-GB" altLang="en-US"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600" b="0"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In any case of duplication of duty, the Official must have the required rating.</a:t>
            </a:r>
            <a:endParaRPr kumimoji="0" lang="en-GB" altLang="en-US"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600" b="1" i="0" u="sng"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Allowed duplication of duty</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800" b="0" i="0" u="none" strike="noStrike" cap="none" normalizeH="0" baseline="0" dirty="0">
              <a:ln>
                <a:noFill/>
              </a:ln>
              <a:solidFill>
                <a:schemeClr val="tx1"/>
              </a:solidFill>
              <a:effectLst/>
            </a:endParaRPr>
          </a:p>
        </p:txBody>
      </p:sp>
      <p:pic>
        <p:nvPicPr>
          <p:cNvPr id="13" name="Picture 12">
            <a:extLst>
              <a:ext uri="{FF2B5EF4-FFF2-40B4-BE49-F238E27FC236}">
                <a16:creationId xmlns:a16="http://schemas.microsoft.com/office/drawing/2014/main" id="{209783A4-3A40-F689-06A2-57B2308EE300}"/>
              </a:ext>
            </a:extLst>
          </p:cNvPr>
          <p:cNvPicPr>
            <a:picLocks noChangeAspect="1"/>
          </p:cNvPicPr>
          <p:nvPr/>
        </p:nvPicPr>
        <p:blipFill>
          <a:blip r:embed="rId3"/>
          <a:stretch>
            <a:fillRect/>
          </a:stretch>
        </p:blipFill>
        <p:spPr>
          <a:xfrm>
            <a:off x="2286000" y="3334066"/>
            <a:ext cx="9585434" cy="1710900"/>
          </a:xfrm>
          <a:prstGeom prst="rect">
            <a:avLst/>
          </a:prstGeom>
        </p:spPr>
      </p:pic>
      <p:sp>
        <p:nvSpPr>
          <p:cNvPr id="15" name="TextBox 14">
            <a:extLst>
              <a:ext uri="{FF2B5EF4-FFF2-40B4-BE49-F238E27FC236}">
                <a16:creationId xmlns:a16="http://schemas.microsoft.com/office/drawing/2014/main" id="{698E88FE-FA04-5404-8863-1ACD6A3C6434}"/>
              </a:ext>
            </a:extLst>
          </p:cNvPr>
          <p:cNvSpPr txBox="1"/>
          <p:nvPr/>
        </p:nvSpPr>
        <p:spPr>
          <a:xfrm>
            <a:off x="2286000" y="5044966"/>
            <a:ext cx="6097314" cy="646331"/>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800" b="0"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 Driver cannot have more than two roles except tricks, where the driver may be the boat judge</a:t>
            </a:r>
            <a:endParaRPr kumimoji="0" lang="en-GB"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5806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1B90D-38B4-9F13-9556-1D6845998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F58DC-3BBE-0BD5-C700-8077A0F7E3A6}"/>
              </a:ext>
            </a:extLst>
          </p:cNvPr>
          <p:cNvSpPr>
            <a:spLocks noGrp="1"/>
          </p:cNvSpPr>
          <p:nvPr>
            <p:ph type="title"/>
          </p:nvPr>
        </p:nvSpPr>
        <p:spPr>
          <a:xfrm>
            <a:off x="870961" y="1349991"/>
            <a:ext cx="8126082" cy="972747"/>
          </a:xfrm>
        </p:spPr>
        <p:txBody>
          <a:bodyPr>
            <a:normAutofit fontScale="90000"/>
          </a:bodyPr>
          <a:lstStyle/>
          <a:p>
            <a:r>
              <a:rPr lang="en-GB" sz="4000" b="1" kern="100" dirty="0">
                <a:solidFill>
                  <a:srgbClr val="FF0000"/>
                </a:solidFill>
                <a:effectLst/>
                <a:latin typeface="Calibri" panose="020F0502020204030204" pitchFamily="34" charset="0"/>
                <a:ea typeface="Yu Gothic Light" panose="020B0300000000000000" pitchFamily="34" charset="-128"/>
              </a:rPr>
              <a:t>25.09: Minimum Competition Standards</a:t>
            </a:r>
            <a:br>
              <a:rPr lang="en-GB" sz="1800" b="1" kern="100" dirty="0">
                <a:solidFill>
                  <a:srgbClr val="FF0000"/>
                </a:solidFill>
                <a:effectLst/>
                <a:latin typeface="Calibri" panose="020F0502020204030204" pitchFamily="34" charset="0"/>
                <a:ea typeface="Yu Gothic Light" panose="020B0300000000000000" pitchFamily="34" charset="-128"/>
              </a:rPr>
            </a:br>
            <a:endParaRPr lang="en-US" b="1" dirty="0"/>
          </a:p>
        </p:txBody>
      </p:sp>
      <p:pic>
        <p:nvPicPr>
          <p:cNvPr id="5" name="Picture 4" descr="Logo, company name&#10;&#10;Description automatically generated">
            <a:extLst>
              <a:ext uri="{FF2B5EF4-FFF2-40B4-BE49-F238E27FC236}">
                <a16:creationId xmlns:a16="http://schemas.microsoft.com/office/drawing/2014/main" id="{609B87A4-876C-0CCA-56F6-6A83FA8666CA}"/>
              </a:ext>
            </a:extLst>
          </p:cNvPr>
          <p:cNvPicPr>
            <a:picLocks noChangeAspect="1"/>
          </p:cNvPicPr>
          <p:nvPr/>
        </p:nvPicPr>
        <p:blipFill>
          <a:blip r:embed="rId2"/>
          <a:stretch>
            <a:fillRect/>
          </a:stretch>
        </p:blipFill>
        <p:spPr>
          <a:xfrm>
            <a:off x="9217152" y="152235"/>
            <a:ext cx="2895600" cy="1571625"/>
          </a:xfrm>
          <a:prstGeom prst="rect">
            <a:avLst/>
          </a:prstGeom>
        </p:spPr>
      </p:pic>
      <p:sp>
        <p:nvSpPr>
          <p:cNvPr id="4" name="TextBox 3">
            <a:extLst>
              <a:ext uri="{FF2B5EF4-FFF2-40B4-BE49-F238E27FC236}">
                <a16:creationId xmlns:a16="http://schemas.microsoft.com/office/drawing/2014/main" id="{1A38EC75-2C1C-D2BF-F899-9D056CF41551}"/>
              </a:ext>
            </a:extLst>
          </p:cNvPr>
          <p:cNvSpPr txBox="1"/>
          <p:nvPr/>
        </p:nvSpPr>
        <p:spPr>
          <a:xfrm>
            <a:off x="1012371" y="2024386"/>
            <a:ext cx="9911443" cy="4247317"/>
          </a:xfrm>
          <a:prstGeom prst="rect">
            <a:avLst/>
          </a:prstGeom>
          <a:noFill/>
        </p:spPr>
        <p:txBody>
          <a:bodyPr wrap="square">
            <a:spAutoFit/>
          </a:bodyPr>
          <a:lstStyle/>
          <a:p>
            <a:pPr marL="215900" indent="-215900" algn="just">
              <a:buNone/>
            </a:pPr>
            <a:r>
              <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 	Appointed Judges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following rules are the responsibility of the Appointed Judges: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1800" b="1" kern="100" dirty="0">
                <a:solidFill>
                  <a:srgbClr val="FF0000"/>
                </a:solidFill>
                <a:effectLst/>
                <a:latin typeface="Calibri" panose="020F0502020204030204" pitchFamily="34" charset="0"/>
                <a:ea typeface="Yu Gothic Light" panose="020B0300000000000000" pitchFamily="34" charset="-128"/>
              </a:rPr>
              <a:t>1.02:	Exceptions to the Rules</a:t>
            </a:r>
            <a:endParaRPr lang="en-GB" sz="2400" b="1" kern="100" dirty="0">
              <a:solidFill>
                <a:srgbClr val="FF0000"/>
              </a:solidFill>
              <a:effectLst/>
              <a:latin typeface="Calibri" panose="020F0502020204030204" pitchFamily="34" charset="0"/>
              <a:ea typeface="Yu Gothic Light" panose="020B0300000000000000" pitchFamily="34" charset="-128"/>
            </a:endParaRPr>
          </a:p>
          <a:p>
            <a:pPr algn="just">
              <a:buNone/>
            </a:pPr>
            <a:r>
              <a:rPr lang="en-GB" sz="1800" b="1" kern="100" dirty="0">
                <a:solidFill>
                  <a:srgbClr val="FF0000"/>
                </a:solidFill>
                <a:effectLst/>
                <a:latin typeface="Calibri" panose="020F0502020204030204" pitchFamily="34" charset="0"/>
                <a:ea typeface="Yu Gothic Light" panose="020B0300000000000000" pitchFamily="34" charset="-128"/>
              </a:rPr>
              <a:t>1.03:	Interpretation of the Rules</a:t>
            </a:r>
            <a:endParaRPr lang="en-GB" sz="2400" b="1" kern="100" dirty="0">
              <a:solidFill>
                <a:srgbClr val="FF0000"/>
              </a:solidFill>
              <a:effectLst/>
              <a:latin typeface="Calibri" panose="020F0502020204030204" pitchFamily="34" charset="0"/>
              <a:ea typeface="Yu Gothic Light" panose="020B0300000000000000" pitchFamily="34" charset="-128"/>
            </a:endParaRPr>
          </a:p>
          <a:p>
            <a:pPr algn="just">
              <a:buNone/>
            </a:pPr>
            <a:r>
              <a:rPr lang="en-GB" sz="1800" b="1" kern="100" dirty="0">
                <a:solidFill>
                  <a:srgbClr val="FF0000"/>
                </a:solidFill>
                <a:effectLst/>
                <a:latin typeface="Calibri" panose="020F0502020204030204" pitchFamily="34" charset="0"/>
                <a:ea typeface="Yu Gothic Light" panose="020B0300000000000000" pitchFamily="34" charset="-128"/>
              </a:rPr>
              <a:t>1.07: 	Unsportsmanlike Conduct</a:t>
            </a:r>
            <a:endParaRPr lang="en-GB" sz="2400" b="1" kern="100" dirty="0">
              <a:solidFill>
                <a:srgbClr val="FF0000"/>
              </a:solidFill>
              <a:effectLst/>
              <a:latin typeface="Calibri" panose="020F0502020204030204" pitchFamily="34" charset="0"/>
              <a:ea typeface="Yu Gothic Light" panose="020B0300000000000000" pitchFamily="34" charset="-128"/>
            </a:endParaRPr>
          </a:p>
          <a:p>
            <a:pPr algn="just">
              <a:buNone/>
            </a:pPr>
            <a:r>
              <a:rPr lang="en-GB" sz="1800" b="1" kern="100" dirty="0">
                <a:solidFill>
                  <a:srgbClr val="FF0000"/>
                </a:solidFill>
                <a:effectLst/>
                <a:latin typeface="Calibri" panose="020F0502020204030204" pitchFamily="34" charset="0"/>
                <a:ea typeface="Yu Gothic Light" panose="020B0300000000000000" pitchFamily="34" charset="-128"/>
              </a:rPr>
              <a:t>3.04:	Officials Conflicts of Interest</a:t>
            </a:r>
            <a:endParaRPr lang="en-GB" sz="2400" b="1" kern="100" dirty="0">
              <a:solidFill>
                <a:srgbClr val="FF0000"/>
              </a:solidFill>
              <a:effectLst/>
              <a:latin typeface="Calibri" panose="020F0502020204030204" pitchFamily="34" charset="0"/>
              <a:ea typeface="Yu Gothic Light" panose="020B0300000000000000" pitchFamily="34" charset="-128"/>
            </a:endParaRPr>
          </a:p>
          <a:p>
            <a:pPr algn="just">
              <a:buNone/>
            </a:pPr>
            <a:r>
              <a:rPr lang="en-GB" sz="1800" b="1" kern="100" dirty="0">
                <a:solidFill>
                  <a:srgbClr val="FF0000"/>
                </a:solidFill>
                <a:effectLst/>
                <a:latin typeface="Calibri" panose="020F0502020204030204" pitchFamily="34" charset="0"/>
                <a:ea typeface="Yu Gothic Light" panose="020B0300000000000000" pitchFamily="34" charset="-128"/>
              </a:rPr>
              <a:t>3.05:	Voting of the Judges</a:t>
            </a:r>
            <a:endParaRPr lang="en-GB" sz="2400" b="1" kern="100" dirty="0">
              <a:solidFill>
                <a:srgbClr val="FF0000"/>
              </a:solidFill>
              <a:effectLst/>
              <a:latin typeface="Calibri" panose="020F0502020204030204" pitchFamily="34" charset="0"/>
              <a:ea typeface="Yu Gothic Light" panose="020B0300000000000000" pitchFamily="34" charset="-128"/>
            </a:endParaRPr>
          </a:p>
          <a:p>
            <a:pPr algn="just">
              <a:buNone/>
            </a:pPr>
            <a:r>
              <a:rPr lang="en-GB" sz="1800" b="1" kern="100" dirty="0">
                <a:solidFill>
                  <a:srgbClr val="FF0000"/>
                </a:solidFill>
                <a:effectLst/>
                <a:latin typeface="Calibri" panose="020F0502020204030204" pitchFamily="34" charset="0"/>
                <a:ea typeface="Yu Gothic Light" panose="020B0300000000000000" pitchFamily="34" charset="-128"/>
              </a:rPr>
              <a:t>13.01:	 Who may Protest and How it is done</a:t>
            </a:r>
            <a:endParaRPr lang="en-GB" sz="2400" b="1" kern="100" dirty="0">
              <a:solidFill>
                <a:srgbClr val="FF0000"/>
              </a:solidFill>
              <a:effectLst/>
              <a:latin typeface="Calibri" panose="020F0502020204030204" pitchFamily="34" charset="0"/>
              <a:ea typeface="Yu Gothic Light" panose="020B0300000000000000" pitchFamily="34" charset="-128"/>
            </a:endParaRPr>
          </a:p>
          <a:p>
            <a:pPr algn="just">
              <a:buNone/>
            </a:pPr>
            <a:r>
              <a:rPr lang="en-GB" sz="1800" b="1" kern="100" dirty="0">
                <a:solidFill>
                  <a:srgbClr val="FF0000"/>
                </a:solidFill>
                <a:effectLst/>
                <a:latin typeface="Calibri" panose="020F0502020204030204" pitchFamily="34" charset="0"/>
                <a:ea typeface="Yu Gothic Light" panose="020B0300000000000000" pitchFamily="34" charset="-128"/>
              </a:rPr>
              <a:t>14.10:	 Schedule Changes</a:t>
            </a:r>
            <a:endParaRPr lang="en-GB" sz="2400" b="1" kern="100" dirty="0">
              <a:solidFill>
                <a:srgbClr val="FF0000"/>
              </a:solidFill>
              <a:effectLst/>
              <a:latin typeface="Calibri" panose="020F0502020204030204" pitchFamily="34" charset="0"/>
              <a:ea typeface="Yu Gothic Light" panose="020B0300000000000000" pitchFamily="34" charset="-128"/>
            </a:endParaRPr>
          </a:p>
          <a:p>
            <a:pPr algn="just">
              <a:buNone/>
            </a:pPr>
            <a:r>
              <a:rPr lang="en-GB" sz="1800" b="1" kern="100" dirty="0">
                <a:solidFill>
                  <a:srgbClr val="FF0000"/>
                </a:solidFill>
                <a:effectLst/>
                <a:latin typeface="Calibri" panose="020F0502020204030204" pitchFamily="34" charset="0"/>
                <a:ea typeface="Yu Gothic Light" panose="020B0300000000000000" pitchFamily="34" charset="-128"/>
              </a:rPr>
              <a:t>14.16:	 Scoring</a:t>
            </a:r>
            <a:endParaRPr lang="en-GB" sz="2400" b="1" kern="100" dirty="0">
              <a:solidFill>
                <a:srgbClr val="FF0000"/>
              </a:solidFill>
              <a:effectLst/>
              <a:latin typeface="Calibri" panose="020F0502020204030204" pitchFamily="34" charset="0"/>
              <a:ea typeface="Yu Gothic Light" panose="020B0300000000000000" pitchFamily="34" charset="-128"/>
            </a:endParaRPr>
          </a:p>
          <a:p>
            <a:pPr algn="just">
              <a:buNone/>
            </a:pPr>
            <a:r>
              <a:rPr lang="en-GB" sz="1800" b="1" kern="100" dirty="0">
                <a:solidFill>
                  <a:srgbClr val="FF0000"/>
                </a:solidFill>
                <a:effectLst/>
                <a:latin typeface="Calibri" panose="020F0502020204030204" pitchFamily="34" charset="0"/>
                <a:ea typeface="Yu Gothic Light" panose="020B0300000000000000" pitchFamily="34" charset="-128"/>
              </a:rPr>
              <a:t>19.03:	 Who may Protest and How it is Done</a:t>
            </a:r>
            <a:endParaRPr lang="en-GB" sz="2400" b="1" kern="100" dirty="0">
              <a:solidFill>
                <a:srgbClr val="FF0000"/>
              </a:solidFill>
              <a:effectLst/>
              <a:latin typeface="Calibri" panose="020F0502020204030204" pitchFamily="34" charset="0"/>
              <a:ea typeface="Yu Gothic Light" panose="020B0300000000000000" pitchFamily="34" charset="-128"/>
            </a:endParaRPr>
          </a:p>
          <a:p>
            <a:pPr algn="just">
              <a:buNone/>
            </a:pPr>
            <a:r>
              <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For the purpose of dealing with these rules the Event Judges of each event will also be considered to be Appointed Judges, except for Title Events, where all the Judges appointed by the WSC are the Appointed Judges.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6134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B33171-B5BE-B885-4F36-C426373EBAE8}"/>
              </a:ext>
            </a:extLst>
          </p:cNvPr>
          <p:cNvSpPr>
            <a:spLocks noGrp="1"/>
          </p:cNvSpPr>
          <p:nvPr>
            <p:ph type="ctrTitle"/>
          </p:nvPr>
        </p:nvSpPr>
        <p:spPr>
          <a:xfrm>
            <a:off x="416132" y="273517"/>
            <a:ext cx="6272784" cy="2843784"/>
          </a:xfrm>
        </p:spPr>
        <p:txBody>
          <a:bodyPr>
            <a:normAutofit fontScale="90000"/>
          </a:bodyPr>
          <a:lstStyle/>
          <a:p>
            <a:pPr algn="ctr"/>
            <a:r>
              <a:rPr lang="en-GB"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E&amp;A Waterski, </a:t>
            </a:r>
            <a:r>
              <a:rPr lang="en-GB" sz="60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Cableski</a:t>
            </a:r>
            <a:r>
              <a:rPr lang="en-GB"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and Disabled Officials seminar 2025</a:t>
            </a:r>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1773500" y="3492205"/>
            <a:ext cx="8644999" cy="1848394"/>
          </a:xfrm>
        </p:spPr>
        <p:txBody>
          <a:bodyPr>
            <a:normAutofit fontScale="62500" lnSpcReduction="20000"/>
          </a:bodyPr>
          <a:lstStyle/>
          <a:p>
            <a:pPr algn="ctr"/>
            <a:r>
              <a:rPr lang="en-US" sz="3600" dirty="0"/>
              <a:t>WELCOME</a:t>
            </a:r>
          </a:p>
          <a:p>
            <a:r>
              <a:rPr lang="en-GB" sz="3600" i="0" dirty="0">
                <a:solidFill>
                  <a:srgbClr val="000000"/>
                </a:solidFill>
                <a:effectLst/>
                <a:latin typeface="Calibri" panose="020F0502020204030204" pitchFamily="34" charset="0"/>
              </a:rPr>
              <a:t>Lukas Horky President Czech Federation</a:t>
            </a:r>
            <a:endParaRPr lang="en-US" sz="3600" dirty="0"/>
          </a:p>
          <a:p>
            <a:pPr algn="ctr"/>
            <a:r>
              <a:rPr lang="en-US" sz="3600" dirty="0"/>
              <a:t>Candido Moz – Chair Waterski Council</a:t>
            </a:r>
          </a:p>
          <a:p>
            <a:pPr algn="ctr"/>
            <a:r>
              <a:rPr lang="en-US" sz="3600" dirty="0"/>
              <a:t>Dany De Bakker – Chair Disabled Council</a:t>
            </a:r>
          </a:p>
          <a:p>
            <a:pPr algn="ctr"/>
            <a:r>
              <a:rPr lang="en-US" sz="3600" dirty="0"/>
              <a:t>Elena Kunert – Chair </a:t>
            </a:r>
            <a:r>
              <a:rPr lang="en-US" sz="3600" dirty="0" err="1"/>
              <a:t>Cableski</a:t>
            </a:r>
            <a:r>
              <a:rPr lang="en-US" sz="3600" dirty="0"/>
              <a:t> Council</a:t>
            </a:r>
          </a:p>
        </p:txBody>
      </p:sp>
      <p:pic>
        <p:nvPicPr>
          <p:cNvPr id="7" name="Picture 6" descr="Logo, company name&#10;&#10;Description automatically generated">
            <a:extLst>
              <a:ext uri="{FF2B5EF4-FFF2-40B4-BE49-F238E27FC236}">
                <a16:creationId xmlns:a16="http://schemas.microsoft.com/office/drawing/2014/main" id="{92D24209-6FA9-910D-F92D-D660E832AAF0}"/>
              </a:ext>
            </a:extLst>
          </p:cNvPr>
          <p:cNvPicPr>
            <a:picLocks noChangeAspect="1"/>
          </p:cNvPicPr>
          <p:nvPr/>
        </p:nvPicPr>
        <p:blipFill>
          <a:blip r:embed="rId2"/>
          <a:stretch>
            <a:fillRect/>
          </a:stretch>
        </p:blipFill>
        <p:spPr>
          <a:xfrm>
            <a:off x="6688916" y="648421"/>
            <a:ext cx="4376651" cy="2468880"/>
          </a:xfrm>
          <a:prstGeom prst="rect">
            <a:avLst/>
          </a:prstGeom>
        </p:spPr>
      </p:pic>
    </p:spTree>
    <p:extLst>
      <p:ext uri="{BB962C8B-B14F-4D97-AF65-F5344CB8AC3E}">
        <p14:creationId xmlns:p14="http://schemas.microsoft.com/office/powerpoint/2010/main" val="726063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408215" y="-132862"/>
            <a:ext cx="9342758" cy="3561862"/>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en-US" sz="4000" dirty="0"/>
            </a:br>
            <a:br>
              <a:rPr lang="en-US" sz="4000" dirty="0"/>
            </a:br>
            <a:br>
              <a:rPr lang="en-US" sz="4000" dirty="0"/>
            </a:br>
            <a:br>
              <a:rPr lang="en-US" sz="4000" dirty="0"/>
            </a:br>
            <a:br>
              <a:rPr lang="en-US" sz="4000" dirty="0"/>
            </a:br>
            <a:br>
              <a:rPr lang="en-US" sz="4000" dirty="0"/>
            </a:br>
            <a:br>
              <a:rPr lang="en-US" sz="4000" dirty="0"/>
            </a:br>
            <a:br>
              <a:rPr lang="en-US" sz="4000" b="1" dirty="0">
                <a:solidFill>
                  <a:srgbClr val="FF0000"/>
                </a:solidFill>
              </a:rPr>
            </a:br>
            <a:br>
              <a:rPr lang="en-US" sz="4000" b="1" dirty="0">
                <a:solidFill>
                  <a:srgbClr val="FF0000"/>
                </a:solidFill>
              </a:rPr>
            </a:br>
            <a:br>
              <a:rPr lang="en-US" sz="4000" b="1" dirty="0">
                <a:solidFill>
                  <a:srgbClr val="FF0000"/>
                </a:solidFill>
              </a:rPr>
            </a:br>
            <a:br>
              <a:rPr lang="en-US" sz="4000" b="1" dirty="0">
                <a:solidFill>
                  <a:srgbClr val="FF0000"/>
                </a:solidFill>
              </a:rPr>
            </a:br>
            <a:br>
              <a:rPr lang="en-US" sz="4000" b="1" dirty="0">
                <a:solidFill>
                  <a:srgbClr val="FF0000"/>
                </a:solidFill>
              </a:rPr>
            </a:br>
            <a:br>
              <a:rPr lang="en-US" sz="4000" b="1" dirty="0">
                <a:solidFill>
                  <a:srgbClr val="FF0000"/>
                </a:solidFill>
              </a:rPr>
            </a:br>
            <a:br>
              <a:rPr lang="en-US" sz="4000" b="1" dirty="0">
                <a:solidFill>
                  <a:srgbClr val="FF0000"/>
                </a:solidFill>
              </a:rPr>
            </a:br>
            <a:br>
              <a:rPr lang="en-US" sz="4000" b="1" dirty="0">
                <a:solidFill>
                  <a:srgbClr val="FF0000"/>
                </a:solidFill>
              </a:rPr>
            </a:br>
            <a:br>
              <a:rPr lang="en-US" sz="4000" b="1" dirty="0">
                <a:solidFill>
                  <a:srgbClr val="FF0000"/>
                </a:solidFill>
              </a:rPr>
            </a:br>
            <a:br>
              <a:rPr lang="en-US" sz="4000" b="1" dirty="0">
                <a:solidFill>
                  <a:srgbClr val="FF0000"/>
                </a:solidFill>
              </a:rPr>
            </a:br>
            <a:r>
              <a:rPr lang="en-GB" sz="4000" b="1" i="0" u="none" strike="noStrike" baseline="0" dirty="0">
                <a:latin typeface="Calibri-Bold"/>
              </a:rPr>
              <a:t>Europe &amp; Africa Additional Rules</a:t>
            </a:r>
            <a:br>
              <a:rPr kumimoji="0" lang="en-US" sz="3400" b="0" i="0" u="none" strike="noStrike" kern="1200" cap="none" spc="0" normalizeH="0" baseline="0" noProof="0" dirty="0">
                <a:ln>
                  <a:noFill/>
                </a:ln>
                <a:solidFill>
                  <a:srgbClr val="FF0000"/>
                </a:solidFill>
                <a:effectLst/>
                <a:uLnTx/>
                <a:uFillTx/>
                <a:latin typeface="Calibri" panose="020F0502020204030204"/>
                <a:ea typeface="+mn-ea"/>
                <a:cs typeface="+mn-cs"/>
              </a:rPr>
            </a:br>
            <a:br>
              <a:rPr lang="en-US" sz="3600" dirty="0">
                <a:solidFill>
                  <a:srgbClr val="FF0000"/>
                </a:solidFill>
              </a:rPr>
            </a:br>
            <a:br>
              <a:rPr kumimoji="0" lang="en-US" sz="3400" b="0" i="0" u="none" strike="noStrike" kern="1200" cap="none" spc="0" normalizeH="0" baseline="0" noProof="0" dirty="0">
                <a:ln>
                  <a:noFill/>
                </a:ln>
                <a:solidFill>
                  <a:srgbClr val="FF0000"/>
                </a:solidFill>
                <a:effectLst/>
                <a:uLnTx/>
                <a:uFillTx/>
                <a:latin typeface="Calibri" panose="020F0502020204030204"/>
                <a:ea typeface="+mn-ea"/>
                <a:cs typeface="+mn-cs"/>
              </a:rPr>
            </a:br>
            <a:br>
              <a:rPr lang="en-US" sz="4000" dirty="0"/>
            </a:br>
            <a:endParaRPr lang="en-US" sz="4000" dirty="0"/>
          </a:p>
        </p:txBody>
      </p:sp>
      <p:pic>
        <p:nvPicPr>
          <p:cNvPr id="5" name="Picture 4" descr="Logo, company name&#10;&#10;Description automatically generated">
            <a:extLst>
              <a:ext uri="{FF2B5EF4-FFF2-40B4-BE49-F238E27FC236}">
                <a16:creationId xmlns:a16="http://schemas.microsoft.com/office/drawing/2014/main" id="{2E437B38-4769-1A93-FEA4-C8632AD830BE}"/>
              </a:ext>
            </a:extLst>
          </p:cNvPr>
          <p:cNvPicPr>
            <a:picLocks noChangeAspect="1"/>
          </p:cNvPicPr>
          <p:nvPr/>
        </p:nvPicPr>
        <p:blipFill>
          <a:blip r:embed="rId2"/>
          <a:stretch>
            <a:fillRect/>
          </a:stretch>
        </p:blipFill>
        <p:spPr>
          <a:xfrm>
            <a:off x="9519116" y="24729"/>
            <a:ext cx="2599732" cy="1411039"/>
          </a:xfrm>
          <a:prstGeom prst="rect">
            <a:avLst/>
          </a:prstGeom>
        </p:spPr>
      </p:pic>
      <p:pic>
        <p:nvPicPr>
          <p:cNvPr id="8" name="Picture 7">
            <a:extLst>
              <a:ext uri="{FF2B5EF4-FFF2-40B4-BE49-F238E27FC236}">
                <a16:creationId xmlns:a16="http://schemas.microsoft.com/office/drawing/2014/main" id="{C2F0DA1B-6597-4C87-98D4-A14CE08C7752}"/>
              </a:ext>
            </a:extLst>
          </p:cNvPr>
          <p:cNvPicPr>
            <a:picLocks noChangeAspect="1"/>
          </p:cNvPicPr>
          <p:nvPr/>
        </p:nvPicPr>
        <p:blipFill>
          <a:blip r:embed="rId3"/>
          <a:stretch>
            <a:fillRect/>
          </a:stretch>
        </p:blipFill>
        <p:spPr>
          <a:xfrm>
            <a:off x="4113280" y="1344438"/>
            <a:ext cx="3965439" cy="5440410"/>
          </a:xfrm>
          <a:prstGeom prst="rect">
            <a:avLst/>
          </a:prstGeom>
        </p:spPr>
      </p:pic>
    </p:spTree>
    <p:extLst>
      <p:ext uri="{BB962C8B-B14F-4D97-AF65-F5344CB8AC3E}">
        <p14:creationId xmlns:p14="http://schemas.microsoft.com/office/powerpoint/2010/main" val="2490253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F6BD6-D9B6-F903-F835-A8CD5D2D32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B177A3-343C-AC98-939A-4695D7A1B3C2}"/>
              </a:ext>
            </a:extLst>
          </p:cNvPr>
          <p:cNvSpPr>
            <a:spLocks noGrp="1"/>
          </p:cNvSpPr>
          <p:nvPr>
            <p:ph type="title"/>
          </p:nvPr>
        </p:nvSpPr>
        <p:spPr>
          <a:xfrm>
            <a:off x="960306" y="626686"/>
            <a:ext cx="8131935" cy="1203915"/>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en-US" sz="4000" dirty="0"/>
            </a:br>
            <a:br>
              <a:rPr lang="en-US" sz="4000" dirty="0"/>
            </a:br>
            <a:br>
              <a:rPr lang="en-US" sz="4000" dirty="0"/>
            </a:br>
            <a:br>
              <a:rPr lang="en-US" sz="4000" dirty="0"/>
            </a:br>
            <a:br>
              <a:rPr lang="en-US" sz="4000" dirty="0"/>
            </a:br>
            <a:br>
              <a:rPr lang="en-US" sz="4000" dirty="0"/>
            </a:br>
            <a:br>
              <a:rPr lang="en-US" sz="4000" dirty="0"/>
            </a:br>
            <a:br>
              <a:rPr lang="en-US" sz="4000" b="1" dirty="0">
                <a:solidFill>
                  <a:srgbClr val="FF0000"/>
                </a:solidFill>
              </a:rPr>
            </a:br>
            <a:br>
              <a:rPr lang="en-US" sz="4000" b="1" dirty="0">
                <a:solidFill>
                  <a:srgbClr val="FF0000"/>
                </a:solidFill>
              </a:rPr>
            </a:br>
            <a:br>
              <a:rPr lang="en-US" sz="4000" b="1" dirty="0">
                <a:solidFill>
                  <a:srgbClr val="FF0000"/>
                </a:solidFill>
              </a:rPr>
            </a:br>
            <a:br>
              <a:rPr lang="en-US" sz="4000" b="1" dirty="0">
                <a:solidFill>
                  <a:srgbClr val="FF0000"/>
                </a:solidFill>
              </a:rPr>
            </a:br>
            <a:br>
              <a:rPr lang="en-US" sz="4000" b="1" dirty="0">
                <a:solidFill>
                  <a:srgbClr val="FF0000"/>
                </a:solidFill>
              </a:rPr>
            </a:br>
            <a:br>
              <a:rPr lang="en-US" sz="4000" b="1" dirty="0">
                <a:solidFill>
                  <a:srgbClr val="FF0000"/>
                </a:solidFill>
              </a:rPr>
            </a:br>
            <a:br>
              <a:rPr lang="en-US" sz="4000" b="1" dirty="0">
                <a:solidFill>
                  <a:srgbClr val="FF0000"/>
                </a:solidFill>
              </a:rPr>
            </a:br>
            <a:br>
              <a:rPr lang="en-US" sz="4000" b="1" dirty="0">
                <a:solidFill>
                  <a:srgbClr val="FF0000"/>
                </a:solidFill>
              </a:rPr>
            </a:br>
            <a:br>
              <a:rPr lang="en-US" sz="4000" b="1" dirty="0">
                <a:solidFill>
                  <a:srgbClr val="FF0000"/>
                </a:solidFill>
              </a:rPr>
            </a:br>
            <a:br>
              <a:rPr lang="en-US" sz="4000" b="1" dirty="0">
                <a:solidFill>
                  <a:srgbClr val="FF0000"/>
                </a:solidFill>
              </a:rPr>
            </a:br>
            <a:br>
              <a:rPr kumimoji="0" lang="en-US" sz="3400" b="0" i="0" u="none" strike="noStrike" kern="1200" cap="none" spc="0" normalizeH="0" baseline="0" noProof="0" dirty="0">
                <a:ln>
                  <a:noFill/>
                </a:ln>
                <a:solidFill>
                  <a:srgbClr val="FF0000"/>
                </a:solidFill>
                <a:effectLst/>
                <a:uLnTx/>
                <a:uFillTx/>
                <a:latin typeface="Calibri" panose="020F0502020204030204"/>
                <a:ea typeface="+mn-ea"/>
                <a:cs typeface="+mn-cs"/>
              </a:rPr>
            </a:br>
            <a:br>
              <a:rPr lang="en-US" sz="3600" dirty="0">
                <a:solidFill>
                  <a:srgbClr val="FF0000"/>
                </a:solidFill>
              </a:rPr>
            </a:br>
            <a:br>
              <a:rPr kumimoji="0" lang="en-US" sz="3400" b="0" i="0" u="none" strike="noStrike" kern="1200" cap="none" spc="0" normalizeH="0" baseline="0" noProof="0" dirty="0">
                <a:ln>
                  <a:noFill/>
                </a:ln>
                <a:solidFill>
                  <a:srgbClr val="FF0000"/>
                </a:solidFill>
                <a:effectLst/>
                <a:uLnTx/>
                <a:uFillTx/>
                <a:latin typeface="Calibri" panose="020F0502020204030204"/>
                <a:ea typeface="+mn-ea"/>
                <a:cs typeface="+mn-cs"/>
              </a:rPr>
            </a:br>
            <a:r>
              <a:rPr lang="en-GB" sz="4000" b="1" i="0" u="none" strike="noStrike" baseline="0" dirty="0">
                <a:latin typeface="Calibri-Bold"/>
              </a:rPr>
              <a:t>Europe &amp; Africa Additional Rules</a:t>
            </a:r>
            <a:br>
              <a:rPr lang="en-US" sz="4000" dirty="0"/>
            </a:br>
            <a:endParaRPr lang="en-US" sz="4000" dirty="0"/>
          </a:p>
        </p:txBody>
      </p:sp>
      <p:pic>
        <p:nvPicPr>
          <p:cNvPr id="5" name="Picture 4" descr="Logo, company name&#10;&#10;Description automatically generated">
            <a:extLst>
              <a:ext uri="{FF2B5EF4-FFF2-40B4-BE49-F238E27FC236}">
                <a16:creationId xmlns:a16="http://schemas.microsoft.com/office/drawing/2014/main" id="{4C0D87F0-C565-9001-185C-A490D0A604C5}"/>
              </a:ext>
            </a:extLst>
          </p:cNvPr>
          <p:cNvPicPr>
            <a:picLocks noChangeAspect="1"/>
          </p:cNvPicPr>
          <p:nvPr/>
        </p:nvPicPr>
        <p:blipFill>
          <a:blip r:embed="rId2"/>
          <a:stretch>
            <a:fillRect/>
          </a:stretch>
        </p:blipFill>
        <p:spPr>
          <a:xfrm>
            <a:off x="9519116" y="24729"/>
            <a:ext cx="2599732" cy="1411039"/>
          </a:xfrm>
          <a:prstGeom prst="rect">
            <a:avLst/>
          </a:prstGeom>
        </p:spPr>
      </p:pic>
      <p:sp>
        <p:nvSpPr>
          <p:cNvPr id="4" name="TextBox 3">
            <a:extLst>
              <a:ext uri="{FF2B5EF4-FFF2-40B4-BE49-F238E27FC236}">
                <a16:creationId xmlns:a16="http://schemas.microsoft.com/office/drawing/2014/main" id="{16563A43-9D29-C822-09ED-0E75E84A4411}"/>
              </a:ext>
            </a:extLst>
          </p:cNvPr>
          <p:cNvSpPr txBox="1"/>
          <p:nvPr/>
        </p:nvSpPr>
        <p:spPr>
          <a:xfrm>
            <a:off x="2993367" y="2161719"/>
            <a:ext cx="6098874" cy="3416320"/>
          </a:xfrm>
          <a:prstGeom prst="rect">
            <a:avLst/>
          </a:prstGeom>
          <a:noFill/>
        </p:spPr>
        <p:txBody>
          <a:bodyPr wrap="square">
            <a:spAutoFit/>
          </a:bodyPr>
          <a:lstStyle/>
          <a:p>
            <a:r>
              <a:rPr lang="en-GB" sz="3600" dirty="0"/>
              <a:t>There are few changes to the Additional Rules except alignment to the new Competition Entry rules using EMS where the deadline dates have changed.</a:t>
            </a:r>
          </a:p>
        </p:txBody>
      </p:sp>
    </p:spTree>
    <p:extLst>
      <p:ext uri="{BB962C8B-B14F-4D97-AF65-F5344CB8AC3E}">
        <p14:creationId xmlns:p14="http://schemas.microsoft.com/office/powerpoint/2010/main" val="3731924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9E6BD-7C6D-0DBD-6F38-9B3EE1584566}"/>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A042263B-81E5-7496-0DF9-46F509FB2924}"/>
              </a:ext>
            </a:extLst>
          </p:cNvPr>
          <p:cNvPicPr>
            <a:picLocks noChangeAspect="1"/>
          </p:cNvPicPr>
          <p:nvPr/>
        </p:nvPicPr>
        <p:blipFill>
          <a:blip r:embed="rId2"/>
          <a:stretch>
            <a:fillRect/>
          </a:stretch>
        </p:blipFill>
        <p:spPr>
          <a:xfrm>
            <a:off x="9519116" y="24729"/>
            <a:ext cx="2599732" cy="1411039"/>
          </a:xfrm>
          <a:prstGeom prst="rect">
            <a:avLst/>
          </a:prstGeom>
        </p:spPr>
      </p:pic>
      <p:sp>
        <p:nvSpPr>
          <p:cNvPr id="8" name="TextBox 7">
            <a:extLst>
              <a:ext uri="{FF2B5EF4-FFF2-40B4-BE49-F238E27FC236}">
                <a16:creationId xmlns:a16="http://schemas.microsoft.com/office/drawing/2014/main" id="{90084E15-EFEA-A658-7031-71FCAAD7C069}"/>
              </a:ext>
            </a:extLst>
          </p:cNvPr>
          <p:cNvSpPr txBox="1"/>
          <p:nvPr/>
        </p:nvSpPr>
        <p:spPr>
          <a:xfrm>
            <a:off x="968828" y="1027554"/>
            <a:ext cx="10254343" cy="4893647"/>
          </a:xfrm>
          <a:prstGeom prst="rect">
            <a:avLst/>
          </a:prstGeom>
          <a:noFill/>
        </p:spPr>
        <p:txBody>
          <a:bodyPr wrap="square">
            <a:spAutoFit/>
          </a:bodyPr>
          <a:lstStyle/>
          <a:p>
            <a:pPr marL="431800" indent="-431800" algn="just">
              <a:spcBef>
                <a:spcPts val="600"/>
              </a:spcBef>
              <a:buNone/>
            </a:pPr>
            <a:r>
              <a:rPr lang="en-GB" sz="2400" b="1" dirty="0">
                <a:solidFill>
                  <a:srgbClr val="FF0000"/>
                </a:solidFill>
                <a:effectLst/>
                <a:latin typeface="Calibri" panose="020F0502020204030204" pitchFamily="34" charset="0"/>
                <a:ea typeface="Calibri" panose="020F0502020204030204" pitchFamily="34" charset="0"/>
              </a:rPr>
              <a:t>14.12:	Entry and Administration</a:t>
            </a:r>
            <a:endParaRPr lang="en-GB" sz="2400" b="1" dirty="0">
              <a:effectLst/>
              <a:latin typeface="Calibri" panose="020F0502020204030204" pitchFamily="34" charset="0"/>
              <a:ea typeface="Calibri" panose="020F0502020204030204" pitchFamily="34" charset="0"/>
            </a:endParaRPr>
          </a:p>
          <a:p>
            <a:pPr algn="just">
              <a:buNone/>
            </a:pPr>
            <a:r>
              <a:rPr lang="en-GB"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Each Federation shall declare, through EMS, not later than 60 days before the scheduled start of the first event of the Championships: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names of the members of its team</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names of the competitors entered as “Individuals”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names of the competitors entered as Wild Cards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names of the Official reserves.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For each competitor registered, the events that they will compete in together with the ramp height for Jump need to be entered.</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An entry is considered complete when the Skier’s name is registered in EMS and the full Entry Fee Payment has been received.</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All payments need to be made by Credit Card/PayPal through EMS. For the Official Reserves, no payment is due at this time.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245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DCD2B-9CDA-4758-CD4A-3E7673584403}"/>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F0244BD9-E69B-D668-C04E-C8C608C3780A}"/>
              </a:ext>
            </a:extLst>
          </p:cNvPr>
          <p:cNvPicPr>
            <a:picLocks noChangeAspect="1"/>
          </p:cNvPicPr>
          <p:nvPr/>
        </p:nvPicPr>
        <p:blipFill>
          <a:blip r:embed="rId2"/>
          <a:stretch>
            <a:fillRect/>
          </a:stretch>
        </p:blipFill>
        <p:spPr>
          <a:xfrm>
            <a:off x="9519116" y="24729"/>
            <a:ext cx="2599732" cy="1411039"/>
          </a:xfrm>
          <a:prstGeom prst="rect">
            <a:avLst/>
          </a:prstGeom>
        </p:spPr>
      </p:pic>
      <p:sp>
        <p:nvSpPr>
          <p:cNvPr id="8" name="TextBox 7">
            <a:extLst>
              <a:ext uri="{FF2B5EF4-FFF2-40B4-BE49-F238E27FC236}">
                <a16:creationId xmlns:a16="http://schemas.microsoft.com/office/drawing/2014/main" id="{F245A734-CEB7-0122-0064-8F94453807FD}"/>
              </a:ext>
            </a:extLst>
          </p:cNvPr>
          <p:cNvSpPr txBox="1"/>
          <p:nvPr/>
        </p:nvSpPr>
        <p:spPr>
          <a:xfrm>
            <a:off x="968828" y="2399154"/>
            <a:ext cx="10254343" cy="2554545"/>
          </a:xfrm>
          <a:prstGeom prst="rect">
            <a:avLst/>
          </a:prstGeom>
          <a:noFill/>
        </p:spPr>
        <p:txBody>
          <a:bodyPr wrap="square">
            <a:spAutoFit/>
          </a:bodyPr>
          <a:lstStyle/>
          <a:p>
            <a:pPr algn="just">
              <a:buNone/>
            </a:pPr>
            <a:r>
              <a:rPr lang="en-GB" sz="3200" dirty="0">
                <a:effectLst/>
                <a:latin typeface="Calibri" panose="020F0502020204030204" pitchFamily="34" charset="0"/>
                <a:ea typeface="Times New Roman" panose="02020603050405020304" pitchFamily="18" charset="0"/>
                <a:cs typeface="Calibri" panose="020F0502020204030204" pitchFamily="34" charset="0"/>
              </a:rPr>
              <a:t>Any skier entered as a Wild Card or Individual is also to be considered to be a TEAM reserve.</a:t>
            </a:r>
            <a:endParaRPr lang="en-GB"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An entered skier may be replaced by a different one without penalty, provided that they have already been entered as a Reserve skier, wild card or individual.</a:t>
            </a:r>
            <a:endParaRPr lang="en-GB"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7729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FCFBA-016D-98FE-7159-99C3F6C8A741}"/>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FA49636A-DAB9-B987-769B-0F497ED81231}"/>
              </a:ext>
            </a:extLst>
          </p:cNvPr>
          <p:cNvPicPr>
            <a:picLocks noChangeAspect="1"/>
          </p:cNvPicPr>
          <p:nvPr/>
        </p:nvPicPr>
        <p:blipFill>
          <a:blip r:embed="rId2"/>
          <a:stretch>
            <a:fillRect/>
          </a:stretch>
        </p:blipFill>
        <p:spPr>
          <a:xfrm>
            <a:off x="9519116" y="24729"/>
            <a:ext cx="2599732" cy="1411039"/>
          </a:xfrm>
          <a:prstGeom prst="rect">
            <a:avLst/>
          </a:prstGeom>
        </p:spPr>
      </p:pic>
      <p:sp>
        <p:nvSpPr>
          <p:cNvPr id="8" name="TextBox 7">
            <a:extLst>
              <a:ext uri="{FF2B5EF4-FFF2-40B4-BE49-F238E27FC236}">
                <a16:creationId xmlns:a16="http://schemas.microsoft.com/office/drawing/2014/main" id="{82EE2C2C-7A94-9D32-7FBF-B919112523E2}"/>
              </a:ext>
            </a:extLst>
          </p:cNvPr>
          <p:cNvSpPr txBox="1"/>
          <p:nvPr/>
        </p:nvSpPr>
        <p:spPr>
          <a:xfrm>
            <a:off x="968828" y="1680696"/>
            <a:ext cx="10254343" cy="4031873"/>
          </a:xfrm>
          <a:prstGeom prst="rect">
            <a:avLst/>
          </a:prstGeom>
          <a:noFill/>
        </p:spPr>
        <p:txBody>
          <a:bodyPr wrap="square">
            <a:spAutoFit/>
          </a:bodyPr>
          <a:lstStyle/>
          <a:p>
            <a:pPr algn="just">
              <a:spcBef>
                <a:spcPts val="600"/>
              </a:spcBef>
              <a:buNone/>
            </a:pPr>
            <a:r>
              <a:rPr lang="en-GB" sz="32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 60 days deadline does not include those skiers who may additionally qualify </a:t>
            </a:r>
            <a:r>
              <a:rPr lang="en-GB" sz="3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as individuals</a:t>
            </a:r>
            <a:r>
              <a:rPr lang="en-GB" sz="32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through the Weekly or the Pro Ranking List (If applicable). For those skiers the following deadlines apply:</a:t>
            </a:r>
            <a:endParaRPr lang="en-GB" sz="3200">
              <a:effectLst/>
              <a:latin typeface="Calibri" panose="020F0502020204030204" pitchFamily="34" charset="0"/>
              <a:ea typeface="Times New Roman" panose="02020603050405020304" pitchFamily="18" charset="0"/>
              <a:cs typeface="Times New Roman" panose="02020603050405020304" pitchFamily="18" charset="0"/>
            </a:endParaRPr>
          </a:p>
          <a:p>
            <a:pPr marL="226695" indent="-226695" algn="just">
              <a:buNone/>
            </a:pPr>
            <a:r>
              <a:rPr lang="en-GB" sz="3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	The deadline </a:t>
            </a:r>
            <a:r>
              <a:rPr lang="en-GB" sz="32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to enter skiers who qualify under the Weekly Ranking List is 30 days before the Championships.</a:t>
            </a:r>
            <a:endParaRPr lang="en-GB" sz="3200">
              <a:effectLst/>
              <a:latin typeface="Calibri" panose="020F0502020204030204" pitchFamily="34" charset="0"/>
              <a:ea typeface="Times New Roman" panose="02020603050405020304" pitchFamily="18" charset="0"/>
              <a:cs typeface="Times New Roman" panose="02020603050405020304" pitchFamily="18" charset="0"/>
            </a:endParaRPr>
          </a:p>
          <a:p>
            <a:pPr marL="226695" indent="-226695" algn="just"/>
            <a:r>
              <a:rPr lang="en-GB" sz="32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	The deadline to enter skiers who qualify under the Pro Tour Ranking List is 15 days before the Championships.</a:t>
            </a:r>
            <a:endParaRPr lang="en-GB" sz="32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457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4D6C5-D851-DB53-45B1-52DA8B98BD58}"/>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66BAFAED-ADDD-3E3F-DCBF-17037BF715F6}"/>
              </a:ext>
            </a:extLst>
          </p:cNvPr>
          <p:cNvPicPr>
            <a:picLocks noChangeAspect="1"/>
          </p:cNvPicPr>
          <p:nvPr/>
        </p:nvPicPr>
        <p:blipFill>
          <a:blip r:embed="rId2"/>
          <a:stretch>
            <a:fillRect/>
          </a:stretch>
        </p:blipFill>
        <p:spPr>
          <a:xfrm>
            <a:off x="9519116" y="24729"/>
            <a:ext cx="2599732" cy="1411039"/>
          </a:xfrm>
          <a:prstGeom prst="rect">
            <a:avLst/>
          </a:prstGeom>
        </p:spPr>
      </p:pic>
      <p:sp>
        <p:nvSpPr>
          <p:cNvPr id="8" name="TextBox 7">
            <a:extLst>
              <a:ext uri="{FF2B5EF4-FFF2-40B4-BE49-F238E27FC236}">
                <a16:creationId xmlns:a16="http://schemas.microsoft.com/office/drawing/2014/main" id="{7B4F9443-61B3-6C83-8F4C-75EC5A751F27}"/>
              </a:ext>
            </a:extLst>
          </p:cNvPr>
          <p:cNvSpPr txBox="1"/>
          <p:nvPr/>
        </p:nvSpPr>
        <p:spPr>
          <a:xfrm>
            <a:off x="968828" y="964432"/>
            <a:ext cx="10254343" cy="5693866"/>
          </a:xfrm>
          <a:prstGeom prst="rect">
            <a:avLst/>
          </a:prstGeom>
          <a:noFill/>
        </p:spPr>
        <p:txBody>
          <a:bodyPr wrap="square">
            <a:spAutoFit/>
          </a:bodyPr>
          <a:lstStyle/>
          <a:p>
            <a:pPr marL="431800" indent="-431800" algn="just">
              <a:spcBef>
                <a:spcPts val="600"/>
              </a:spcBef>
              <a:buNone/>
            </a:pPr>
            <a:r>
              <a:rPr lang="en-GB" sz="2800" b="1" dirty="0">
                <a:effectLst/>
                <a:latin typeface="Calibri" panose="020F0502020204030204" pitchFamily="34" charset="0"/>
                <a:ea typeface="Calibri" panose="020F0502020204030204" pitchFamily="34" charset="0"/>
              </a:rPr>
              <a:t>25.09:	Minimum Competition Standards</a:t>
            </a:r>
          </a:p>
          <a:p>
            <a:pPr marL="215900" indent="-215900" algn="just">
              <a:buNone/>
            </a:pPr>
            <a:r>
              <a:rPr lang="en-GB"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 Duplication of duties: (Chief Judge, Chief Scorer/Scorer, </a:t>
            </a:r>
            <a:r>
              <a:rPr lang="en-GB" sz="28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Homologator</a:t>
            </a:r>
            <a:r>
              <a:rPr lang="en-GB"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and Chief Driver/Driver)</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tabLst>
                <a:tab pos="228600" algn="l"/>
              </a:tabLst>
            </a:pPr>
            <a:r>
              <a:rPr lang="en-GB"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In E&amp;A, for Record Capability events, only the following duplication of duty are allowed:</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6695" algn="just">
              <a:buNone/>
              <a:tabLst>
                <a:tab pos="228600" algn="l"/>
              </a:tabLst>
            </a:pPr>
            <a:r>
              <a:rPr lang="en-GB"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Chief Judge and Judge</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6695" algn="just">
              <a:buNone/>
              <a:tabLst>
                <a:tab pos="228600" algn="l"/>
              </a:tabLst>
            </a:pPr>
            <a:r>
              <a:rPr lang="en-GB"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Chief Scorer/Scorer and </a:t>
            </a:r>
            <a:r>
              <a:rPr lang="en-GB" sz="28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Homologator</a:t>
            </a:r>
            <a:r>
              <a:rPr lang="en-GB"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6695" algn="just">
              <a:buNone/>
              <a:tabLst>
                <a:tab pos="228600" algn="l"/>
              </a:tabLst>
            </a:pPr>
            <a:r>
              <a:rPr lang="en-GB"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Chief Scorer/Scorer and Judge.</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6695" algn="just">
              <a:buNone/>
              <a:tabLst>
                <a:tab pos="228600" algn="l"/>
              </a:tabLst>
            </a:pPr>
            <a:r>
              <a:rPr lang="en-GB" sz="28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Homologator</a:t>
            </a:r>
            <a:r>
              <a:rPr lang="en-GB"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and Judge.</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6695" algn="just">
              <a:buNone/>
              <a:tabLst>
                <a:tab pos="228600" algn="l"/>
              </a:tabLst>
            </a:pPr>
            <a:r>
              <a:rPr lang="en-GB"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Chief Driver/Driver and Judge*</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6695" algn="just"/>
            <a:r>
              <a:rPr lang="en-GB"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The Chief Driver/Driver cannot have 2 roles in the Division/Event he is acting as a driver (excluding Tricks where he can be the Driver and the boat Judge).</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680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A13A2-D67C-7427-03B0-3AFF01879B21}"/>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EF392F99-751C-A114-3C75-9994756374DC}"/>
              </a:ext>
            </a:extLst>
          </p:cNvPr>
          <p:cNvPicPr>
            <a:picLocks noChangeAspect="1"/>
          </p:cNvPicPr>
          <p:nvPr/>
        </p:nvPicPr>
        <p:blipFill>
          <a:blip r:embed="rId2"/>
          <a:stretch>
            <a:fillRect/>
          </a:stretch>
        </p:blipFill>
        <p:spPr>
          <a:xfrm>
            <a:off x="9519116" y="24729"/>
            <a:ext cx="2599732" cy="1411039"/>
          </a:xfrm>
          <a:prstGeom prst="rect">
            <a:avLst/>
          </a:prstGeom>
        </p:spPr>
      </p:pic>
      <p:sp>
        <p:nvSpPr>
          <p:cNvPr id="8" name="TextBox 7">
            <a:extLst>
              <a:ext uri="{FF2B5EF4-FFF2-40B4-BE49-F238E27FC236}">
                <a16:creationId xmlns:a16="http://schemas.microsoft.com/office/drawing/2014/main" id="{4968FEBE-5BE2-C33D-26EA-6B13C84CC494}"/>
              </a:ext>
            </a:extLst>
          </p:cNvPr>
          <p:cNvSpPr txBox="1"/>
          <p:nvPr/>
        </p:nvSpPr>
        <p:spPr>
          <a:xfrm>
            <a:off x="968828" y="2151727"/>
            <a:ext cx="10254343" cy="2554545"/>
          </a:xfrm>
          <a:prstGeom prst="rect">
            <a:avLst/>
          </a:prstGeom>
          <a:noFill/>
        </p:spPr>
        <p:txBody>
          <a:bodyPr wrap="square">
            <a:spAutoFit/>
          </a:bodyPr>
          <a:lstStyle/>
          <a:p>
            <a:pPr marL="648335" indent="-648335" algn="just">
              <a:spcBef>
                <a:spcPts val="600"/>
              </a:spcBef>
              <a:buNone/>
            </a:pPr>
            <a:r>
              <a:rPr lang="en-GB" sz="3200" b="1" dirty="0">
                <a:effectLst/>
                <a:latin typeface="Calibri" panose="020F0502020204030204" pitchFamily="34" charset="0"/>
                <a:ea typeface="Calibri" panose="020F0502020204030204" pitchFamily="34" charset="0"/>
              </a:rPr>
              <a:t>EA5.1.06:	Examinations</a:t>
            </a:r>
          </a:p>
          <a:p>
            <a:pPr marL="215900" indent="-215900" algn="just"/>
            <a:r>
              <a:rPr lang="en-GB" sz="3200" dirty="0">
                <a:effectLst/>
                <a:latin typeface="Calibri" panose="020F0502020204030204" pitchFamily="34" charset="0"/>
                <a:ea typeface="Times New Roman" panose="02020603050405020304" pitchFamily="18" charset="0"/>
                <a:cs typeface="Times New Roman" panose="02020603050405020304" pitchFamily="18" charset="0"/>
              </a:rPr>
              <a:t>a)	</a:t>
            </a:r>
            <a:r>
              <a:rPr lang="en-GB"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Exams can be taken at the European Officials Seminar, at a National Seminar and/or National Championships (provided the lecture/examiner is approved by the WSC), at a Waterski Council meeting and any Titled Event.</a:t>
            </a:r>
            <a:r>
              <a:rPr lang="en-GB" sz="3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4400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2CEF2-D421-8C60-F022-4582ED5EEB48}"/>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FEB1D6F5-CD79-D9CE-8375-14692F807406}"/>
              </a:ext>
            </a:extLst>
          </p:cNvPr>
          <p:cNvPicPr>
            <a:picLocks noChangeAspect="1"/>
          </p:cNvPicPr>
          <p:nvPr/>
        </p:nvPicPr>
        <p:blipFill>
          <a:blip r:embed="rId2"/>
          <a:stretch>
            <a:fillRect/>
          </a:stretch>
        </p:blipFill>
        <p:spPr>
          <a:xfrm>
            <a:off x="9519116" y="24729"/>
            <a:ext cx="2599732" cy="1411039"/>
          </a:xfrm>
          <a:prstGeom prst="rect">
            <a:avLst/>
          </a:prstGeom>
        </p:spPr>
      </p:pic>
      <p:sp>
        <p:nvSpPr>
          <p:cNvPr id="8" name="TextBox 7">
            <a:extLst>
              <a:ext uri="{FF2B5EF4-FFF2-40B4-BE49-F238E27FC236}">
                <a16:creationId xmlns:a16="http://schemas.microsoft.com/office/drawing/2014/main" id="{A3AA3D7F-762E-8304-B9AD-A8081CBEF9E6}"/>
              </a:ext>
            </a:extLst>
          </p:cNvPr>
          <p:cNvSpPr txBox="1"/>
          <p:nvPr/>
        </p:nvSpPr>
        <p:spPr>
          <a:xfrm>
            <a:off x="805543" y="850993"/>
            <a:ext cx="10254343" cy="584775"/>
          </a:xfrm>
          <a:prstGeom prst="rect">
            <a:avLst/>
          </a:prstGeom>
          <a:noFill/>
        </p:spPr>
        <p:txBody>
          <a:bodyPr wrap="square">
            <a:spAutoFit/>
          </a:bodyPr>
          <a:lstStyle/>
          <a:p>
            <a:pPr marL="648335" indent="-648335" algn="just">
              <a:spcBef>
                <a:spcPts val="600"/>
              </a:spcBef>
              <a:buNone/>
            </a:pPr>
            <a:r>
              <a:rPr lang="en-GB" sz="3200" b="1" dirty="0">
                <a:effectLst/>
                <a:latin typeface="Calibri" panose="020F0502020204030204" pitchFamily="34" charset="0"/>
                <a:ea typeface="Calibri Light" panose="020F0302020204030204" pitchFamily="34" charset="0"/>
                <a:cs typeface="Times New Roman" panose="02020603050405020304" pitchFamily="18" charset="0"/>
              </a:rPr>
              <a:t>EA5.4 – Level 2 Judges (J2 – J2*)</a:t>
            </a:r>
            <a:endParaRPr lang="en-GB"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D37FE31-6DC5-EB48-4960-A1BC7B1ED5B6}"/>
              </a:ext>
            </a:extLst>
          </p:cNvPr>
          <p:cNvSpPr txBox="1"/>
          <p:nvPr/>
        </p:nvSpPr>
        <p:spPr>
          <a:xfrm>
            <a:off x="1148442" y="1645896"/>
            <a:ext cx="10510157" cy="2677656"/>
          </a:xfrm>
          <a:prstGeom prst="rect">
            <a:avLst/>
          </a:prstGeom>
          <a:noFill/>
        </p:spPr>
        <p:txBody>
          <a:bodyPr wrap="square">
            <a:spAutoFit/>
          </a:bodyPr>
          <a:lstStyle/>
          <a:p>
            <a:pPr marL="648335" indent="-648335" algn="just">
              <a:spcBef>
                <a:spcPts val="600"/>
              </a:spcBef>
              <a:buNone/>
            </a:pPr>
            <a:r>
              <a:rPr lang="en-GB" sz="2400" b="1" dirty="0">
                <a:effectLst/>
                <a:latin typeface="Calibri" panose="020F0502020204030204" pitchFamily="34" charset="0"/>
                <a:ea typeface="Calibri" panose="020F0502020204030204" pitchFamily="34" charset="0"/>
              </a:rPr>
              <a:t>EA5.4.03: Theoretical Examination</a:t>
            </a:r>
          </a:p>
          <a:p>
            <a:pPr marL="215900" indent="-215900" algn="just">
              <a:buNone/>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 The examination tests that the candidate can master the application and interpretation of the rules to the level necessary to judge at R homologation competitions.</a:t>
            </a:r>
          </a:p>
          <a:p>
            <a:pPr marL="215900" indent="-215900" algn="just">
              <a:buNone/>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b) The questions are written in English. No translation into any other language is provided.</a:t>
            </a:r>
          </a:p>
          <a:p>
            <a:pPr marL="215900" indent="-215900" algn="just"/>
            <a:r>
              <a:rPr lang="en-GB" sz="2400" dirty="0">
                <a:effectLst/>
                <a:latin typeface="Calibri" panose="020F0502020204030204" pitchFamily="34" charset="0"/>
                <a:ea typeface="Times New Roman" panose="02020603050405020304" pitchFamily="18" charset="0"/>
                <a:cs typeface="Times New Roman" panose="02020603050405020304" pitchFamily="18" charset="0"/>
              </a:rPr>
              <a:t>c) </a:t>
            </a:r>
            <a:r>
              <a:rPr lang="en-GB"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pass mark is 80%.</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4524C50-67F5-90D2-A9B4-7445504B05EB}"/>
              </a:ext>
            </a:extLst>
          </p:cNvPr>
          <p:cNvSpPr txBox="1"/>
          <p:nvPr/>
        </p:nvSpPr>
        <p:spPr>
          <a:xfrm>
            <a:off x="1148442" y="4323552"/>
            <a:ext cx="10722428" cy="2308324"/>
          </a:xfrm>
          <a:prstGeom prst="rect">
            <a:avLst/>
          </a:prstGeom>
          <a:noFill/>
        </p:spPr>
        <p:txBody>
          <a:bodyPr wrap="square">
            <a:spAutoFit/>
          </a:bodyPr>
          <a:lstStyle/>
          <a:p>
            <a:pPr marL="648335" marR="0" lvl="0" indent="-648335" algn="just" defTabSz="914400" rtl="0" eaLnBrk="1" fontAlgn="auto" latinLnBrk="0" hangingPunct="1">
              <a:lnSpc>
                <a:spcPct val="100000"/>
              </a:lnSpc>
              <a:spcBef>
                <a:spcPts val="60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EA5.4.04: Practical Examination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The examination is in two parts:</a:t>
            </a:r>
          </a:p>
          <a:p>
            <a:pPr marL="215900" marR="0" lvl="0" indent="-215900" algn="just"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 A test of advanced trick calling and judging.  </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215900" marR="0" lvl="0" indent="-21590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The trick call will be from a special video compiled by the WSC.</a:t>
            </a:r>
            <a:r>
              <a:rPr kumimoji="0" lang="en-GB" sz="2400" b="0" i="0" u="none" strike="dbl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215900" marR="0" lvl="0" indent="-21590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Points will be rewarded for calling and judging the tricks performed.</a:t>
            </a:r>
          </a:p>
          <a:p>
            <a:pPr marL="215900" marR="0" lvl="0" indent="-215900" algn="just"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Times New Roman" panose="02020603050405020304" pitchFamily="18" charset="0"/>
              </a:rPr>
              <a:t>The pass mark is 80%.  </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7443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FE2B7-B5FC-0D8F-4159-8266F9E93B4F}"/>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EE23B54C-DCF6-6D9E-60DF-19ED26E1B245}"/>
              </a:ext>
            </a:extLst>
          </p:cNvPr>
          <p:cNvPicPr>
            <a:picLocks noChangeAspect="1"/>
          </p:cNvPicPr>
          <p:nvPr/>
        </p:nvPicPr>
        <p:blipFill>
          <a:blip r:embed="rId2"/>
          <a:stretch>
            <a:fillRect/>
          </a:stretch>
        </p:blipFill>
        <p:spPr>
          <a:xfrm>
            <a:off x="9519116" y="24729"/>
            <a:ext cx="2599732" cy="1411039"/>
          </a:xfrm>
          <a:prstGeom prst="rect">
            <a:avLst/>
          </a:prstGeom>
        </p:spPr>
      </p:pic>
      <p:sp>
        <p:nvSpPr>
          <p:cNvPr id="4" name="TextBox 3">
            <a:extLst>
              <a:ext uri="{FF2B5EF4-FFF2-40B4-BE49-F238E27FC236}">
                <a16:creationId xmlns:a16="http://schemas.microsoft.com/office/drawing/2014/main" id="{04BC6A6C-C6E8-537E-C345-7B1385E46E40}"/>
              </a:ext>
            </a:extLst>
          </p:cNvPr>
          <p:cNvSpPr txBox="1"/>
          <p:nvPr/>
        </p:nvSpPr>
        <p:spPr>
          <a:xfrm>
            <a:off x="1073604" y="730248"/>
            <a:ext cx="6098720" cy="584775"/>
          </a:xfrm>
          <a:prstGeom prst="rect">
            <a:avLst/>
          </a:prstGeom>
          <a:noFill/>
        </p:spPr>
        <p:txBody>
          <a:bodyPr wrap="square">
            <a:spAutoFit/>
          </a:bodyPr>
          <a:lstStyle/>
          <a:p>
            <a:r>
              <a:rPr lang="en-GB" sz="3200" b="1" dirty="0">
                <a:effectLst/>
                <a:latin typeface="Calibri" panose="020F0502020204030204" pitchFamily="34" charset="0"/>
                <a:ea typeface="Times New Roman" panose="02020603050405020304" pitchFamily="18" charset="0"/>
                <a:cs typeface="Times New Roman" panose="02020603050405020304" pitchFamily="18" charset="0"/>
              </a:rPr>
              <a:t>EA5.10 – Level 1 Drivers (D1)</a:t>
            </a:r>
            <a:endParaRPr lang="en-GB" sz="3200" b="1" dirty="0"/>
          </a:p>
        </p:txBody>
      </p:sp>
      <p:sp>
        <p:nvSpPr>
          <p:cNvPr id="7" name="TextBox 6">
            <a:extLst>
              <a:ext uri="{FF2B5EF4-FFF2-40B4-BE49-F238E27FC236}">
                <a16:creationId xmlns:a16="http://schemas.microsoft.com/office/drawing/2014/main" id="{E89497CD-02D9-75A8-49DB-7A4E4C29BA37}"/>
              </a:ext>
            </a:extLst>
          </p:cNvPr>
          <p:cNvSpPr txBox="1"/>
          <p:nvPr/>
        </p:nvSpPr>
        <p:spPr>
          <a:xfrm>
            <a:off x="1073604" y="2236366"/>
            <a:ext cx="10307410" cy="3185487"/>
          </a:xfrm>
          <a:prstGeom prst="rect">
            <a:avLst/>
          </a:prstGeom>
          <a:noFill/>
        </p:spPr>
        <p:txBody>
          <a:bodyPr wrap="square">
            <a:spAutoFit/>
          </a:bodyPr>
          <a:lstStyle/>
          <a:p>
            <a:pPr marL="648335" indent="-648335" algn="just">
              <a:spcBef>
                <a:spcPts val="600"/>
              </a:spcBef>
              <a:buNone/>
            </a:pPr>
            <a:r>
              <a:rPr lang="en-GB" sz="2800" b="1" dirty="0">
                <a:effectLst/>
                <a:latin typeface="Calibri" panose="020F0502020204030204" pitchFamily="34" charset="0"/>
                <a:ea typeface="Calibri" panose="020F0502020204030204" pitchFamily="34" charset="0"/>
              </a:rPr>
              <a:t>EA5.10.04: Practical Experience</a:t>
            </a:r>
          </a:p>
          <a:p>
            <a:pPr algn="just">
              <a:buNone/>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The practical examination has been replaced by a mandatory evaluation utilising the driving data stored in the driver’s portal.</a:t>
            </a:r>
          </a:p>
          <a:p>
            <a:pPr algn="just">
              <a:spcBef>
                <a:spcPts val="600"/>
              </a:spcBef>
              <a:buNone/>
            </a:pPr>
            <a:r>
              <a:rPr lang="en-GB"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Evaluating process:</a:t>
            </a:r>
            <a:r>
              <a:rPr lang="en-GB"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800"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Data will be taken from 3 competitions (communicated by the candidate), with at least 10 skiers each and with the following minimum score</a:t>
            </a:r>
            <a:r>
              <a:rPr lang="en-GB" sz="2800" dirty="0">
                <a:effectLst/>
                <a:latin typeface="Calibri" panose="020F0502020204030204" pitchFamily="34" charset="0"/>
                <a:ea typeface="Calibri Light" panose="020F0302020204030204" pitchFamily="34" charset="0"/>
                <a:cs typeface="Times New Roman" panose="02020603050405020304" pitchFamily="18" charset="0"/>
              </a:rPr>
              <a:t>:</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215900" indent="-215900" algn="just"/>
            <a:r>
              <a:rPr lang="en-GB" sz="2800" b="1" dirty="0">
                <a:effectLst/>
                <a:latin typeface="Calibri" panose="020F0502020204030204" pitchFamily="34" charset="0"/>
                <a:ea typeface="Calibri Light" panose="020F0302020204030204" pitchFamily="34" charset="0"/>
                <a:cs typeface="Times New Roman" panose="02020603050405020304" pitchFamily="18" charset="0"/>
              </a:rPr>
              <a:t>Slalom:</a:t>
            </a:r>
            <a:r>
              <a:rPr lang="en-GB" sz="2800" dirty="0">
                <a:effectLst/>
                <a:latin typeface="Calibri" panose="020F0502020204030204" pitchFamily="34" charset="0"/>
                <a:ea typeface="Calibri Light" panose="020F0302020204030204" pitchFamily="34" charset="0"/>
                <a:cs typeface="Times New Roman" panose="02020603050405020304" pitchFamily="18" charset="0"/>
              </a:rPr>
              <a:t> 	2@10.75</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      -       </a:t>
            </a:r>
            <a:r>
              <a:rPr lang="en-GB" sz="2800" b="1" dirty="0">
                <a:effectLst/>
                <a:latin typeface="Calibri" panose="020F0502020204030204" pitchFamily="34" charset="0"/>
                <a:ea typeface="Calibri Light" panose="020F0302020204030204" pitchFamily="34" charset="0"/>
                <a:cs typeface="Times New Roman" panose="02020603050405020304" pitchFamily="18" charset="0"/>
              </a:rPr>
              <a:t>Jump:</a:t>
            </a:r>
            <a:r>
              <a:rPr lang="en-GB" sz="2800" dirty="0">
                <a:effectLst/>
                <a:latin typeface="Calibri" panose="020F0502020204030204" pitchFamily="34" charset="0"/>
                <a:ea typeface="Calibri Light" panose="020F0302020204030204" pitchFamily="34" charset="0"/>
                <a:cs typeface="Times New Roman" panose="02020603050405020304" pitchFamily="18" charset="0"/>
              </a:rPr>
              <a:t> 	55m     -     </a:t>
            </a:r>
            <a:r>
              <a:rPr lang="en-GB" sz="2800" b="1" dirty="0">
                <a:effectLst/>
                <a:latin typeface="Calibri" panose="020F0502020204030204" pitchFamily="34" charset="0"/>
                <a:ea typeface="Calibri Light" panose="020F0302020204030204" pitchFamily="34" charset="0"/>
                <a:cs typeface="Times New Roman" panose="02020603050405020304" pitchFamily="18" charset="0"/>
              </a:rPr>
              <a:t>Tricks:</a:t>
            </a:r>
            <a:r>
              <a:rPr lang="en-GB" sz="2800" dirty="0">
                <a:effectLst/>
                <a:latin typeface="Calibri" panose="020F0502020204030204" pitchFamily="34" charset="0"/>
                <a:ea typeface="Calibri Light" panose="020F0302020204030204" pitchFamily="34" charset="0"/>
                <a:cs typeface="Times New Roman" panose="02020603050405020304" pitchFamily="18" charset="0"/>
              </a:rPr>
              <a:t>  	7000 pts</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5544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A60F4-203B-FC12-BECC-3F8C773DDAE9}"/>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E64A022B-F2FC-F2FC-DEE3-7BCC9CAE6D2C}"/>
              </a:ext>
            </a:extLst>
          </p:cNvPr>
          <p:cNvPicPr>
            <a:picLocks noChangeAspect="1"/>
          </p:cNvPicPr>
          <p:nvPr/>
        </p:nvPicPr>
        <p:blipFill>
          <a:blip r:embed="rId2"/>
          <a:stretch>
            <a:fillRect/>
          </a:stretch>
        </p:blipFill>
        <p:spPr>
          <a:xfrm>
            <a:off x="9519116" y="24729"/>
            <a:ext cx="2599732" cy="1411039"/>
          </a:xfrm>
          <a:prstGeom prst="rect">
            <a:avLst/>
          </a:prstGeom>
        </p:spPr>
      </p:pic>
      <p:sp>
        <p:nvSpPr>
          <p:cNvPr id="3" name="TextBox 2">
            <a:extLst>
              <a:ext uri="{FF2B5EF4-FFF2-40B4-BE49-F238E27FC236}">
                <a16:creationId xmlns:a16="http://schemas.microsoft.com/office/drawing/2014/main" id="{BEF14A2A-E35F-5CA8-0B55-A6E011550B03}"/>
              </a:ext>
            </a:extLst>
          </p:cNvPr>
          <p:cNvSpPr txBox="1"/>
          <p:nvPr/>
        </p:nvSpPr>
        <p:spPr>
          <a:xfrm>
            <a:off x="1567543" y="1216477"/>
            <a:ext cx="8347981" cy="4708981"/>
          </a:xfrm>
          <a:prstGeom prst="rect">
            <a:avLst/>
          </a:prstGeom>
          <a:noFill/>
        </p:spPr>
        <p:txBody>
          <a:bodyPr wrap="square">
            <a:spAutoFit/>
          </a:bodyPr>
          <a:lstStyle/>
          <a:p>
            <a:pPr>
              <a:spcBef>
                <a:spcPts val="600"/>
              </a:spcBef>
              <a:buNone/>
              <a:tabLst>
                <a:tab pos="2448560" algn="l"/>
              </a:tabLst>
            </a:pP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Slalom</a:t>
            </a:r>
            <a:endParaRPr lang="en-GB" sz="2000" dirty="0">
              <a:effectLst/>
              <a:latin typeface="Calibri" panose="020F0502020204030204" pitchFamily="34" charset="0"/>
              <a:ea typeface="Calibri" panose="020F0502020204030204" pitchFamily="34" charset="0"/>
            </a:endParaRPr>
          </a:p>
          <a:p>
            <a:pPr marL="342900" lvl="0" indent="-342900">
              <a:buFont typeface="+mj-lt"/>
              <a:buAutoNum type="alphaLcParenR"/>
              <a:tabLst>
                <a:tab pos="1710690" algn="l"/>
                <a:tab pos="2448560" algn="l"/>
              </a:tabLst>
            </a:pP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Boat Path:</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No single buoy deviation more than ± 20cm from center </a:t>
            </a:r>
            <a:endParaRPr lang="en-GB" sz="2000" dirty="0">
              <a:effectLst/>
              <a:latin typeface="Calibri" panose="020F0502020204030204" pitchFamily="34" charset="0"/>
              <a:ea typeface="Calibri" panose="020F0502020204030204" pitchFamily="34" charset="0"/>
            </a:endParaRPr>
          </a:p>
          <a:p>
            <a:pPr marL="342900" lvl="0" indent="-342900">
              <a:buFont typeface="+mj-lt"/>
              <a:buAutoNum type="alphaLcParenR"/>
              <a:tabLst>
                <a:tab pos="1710690" algn="l"/>
              </a:tabLst>
            </a:pP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Boat</a:t>
            </a:r>
            <a:r>
              <a:rPr lang="en-US" sz="2000" b="1" spc="-6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Path</a:t>
            </a:r>
            <a:r>
              <a:rPr lang="en-US" sz="2000" b="1" spc="-6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C</a:t>
            </a:r>
            <a:r>
              <a:rPr lang="en-US" sz="2000" b="1" spc="-2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umulative:	</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a:t>
            </a:r>
            <a:r>
              <a:rPr lang="en-US" sz="2000" spc="-5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single</a:t>
            </a:r>
            <a:r>
              <a:rPr lang="en-US" sz="2000" spc="-4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pass out of tolerance </a:t>
            </a:r>
            <a:endParaRPr lang="en-GB" sz="2000" dirty="0">
              <a:effectLst/>
              <a:latin typeface="Calibri" panose="020F0502020204030204" pitchFamily="34" charset="0"/>
              <a:ea typeface="Calibri" panose="020F0502020204030204" pitchFamily="34" charset="0"/>
            </a:endParaRPr>
          </a:p>
          <a:p>
            <a:pPr marL="342900" lvl="0" indent="-342900">
              <a:buFont typeface="+mj-lt"/>
              <a:buAutoNum type="alphaLcParenR"/>
              <a:tabLst>
                <a:tab pos="1710690" algn="l"/>
              </a:tabLst>
            </a:pP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Driving</a:t>
            </a:r>
            <a:r>
              <a:rPr lang="en-US" sz="2000" b="1" spc="-5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spc="-5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Pe</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rfect</a:t>
            </a:r>
            <a:r>
              <a:rPr lang="en-US" sz="2000" spc="-4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alignment</a:t>
            </a:r>
            <a:r>
              <a:rPr lang="en-US" sz="2000" spc="-4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a:t>
            </a:r>
            <a:r>
              <a:rPr lang="en-US" sz="2000" spc="-4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pre-gate</a:t>
            </a:r>
            <a:r>
              <a:rPr lang="en-US" sz="2000" spc="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and entry gate. (95% of passes)</a:t>
            </a:r>
            <a:endParaRPr lang="en-GB" sz="2000" dirty="0">
              <a:effectLst/>
              <a:latin typeface="Calibri" panose="020F0502020204030204" pitchFamily="34" charset="0"/>
              <a:ea typeface="Calibri" panose="020F0502020204030204" pitchFamily="34" charset="0"/>
            </a:endParaRPr>
          </a:p>
          <a:p>
            <a:pPr marL="226695" indent="-226695">
              <a:buNone/>
            </a:pP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	</a:t>
            </a: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Other</a:t>
            </a:r>
            <a:r>
              <a:rPr lang="en-US" sz="2000" b="1" spc="-2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b="1" spc="-1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Factors:</a:t>
            </a:r>
            <a:r>
              <a:rPr lang="en-US" sz="2000" spc="-1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endParaRPr>
          </a:p>
          <a:p>
            <a:pPr marL="453390" indent="-226695">
              <a:buNone/>
              <a:tabLst>
                <a:tab pos="869950" algn="l"/>
              </a:tabLst>
            </a:pP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a:t>
            </a:r>
            <a:r>
              <a:rPr lang="en-US" sz="2000" spc="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Knowledge of Zero Off / Map slalom course</a:t>
            </a:r>
            <a:endParaRPr lang="en-GB" sz="2000" dirty="0">
              <a:effectLst/>
              <a:latin typeface="Calibri" panose="020F0502020204030204" pitchFamily="34" charset="0"/>
              <a:ea typeface="Calibri" panose="020F0502020204030204" pitchFamily="34" charset="0"/>
            </a:endParaRPr>
          </a:p>
          <a:p>
            <a:pPr marL="453390" indent="-226695">
              <a:buNone/>
              <a:tabLst>
                <a:tab pos="869950" algn="l"/>
              </a:tabLst>
            </a:pP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a:t>
            </a:r>
            <a:r>
              <a:rPr lang="en-US" sz="2000" spc="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Knowledge of </a:t>
            </a:r>
            <a:r>
              <a:rPr lang="en-US" sz="20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SurePath</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Set up and use</a:t>
            </a:r>
            <a:endParaRPr lang="en-GB" sz="2000" dirty="0">
              <a:effectLst/>
              <a:latin typeface="Calibri" panose="020F0502020204030204" pitchFamily="34" charset="0"/>
              <a:ea typeface="Calibri" panose="020F0502020204030204" pitchFamily="34" charset="0"/>
            </a:endParaRPr>
          </a:p>
          <a:p>
            <a:pPr marL="453390" indent="-226695">
              <a:buNone/>
              <a:tabLst>
                <a:tab pos="869950" algn="l"/>
              </a:tabLst>
            </a:pP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a:t>
            </a:r>
            <a:r>
              <a:rPr lang="en-US" sz="2000" spc="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Ease and precision of making necessary changes between skiers at the dock.</a:t>
            </a:r>
            <a:endParaRPr lang="en-GB" sz="2000" dirty="0">
              <a:effectLst/>
              <a:latin typeface="Calibri" panose="020F0502020204030204" pitchFamily="34" charset="0"/>
              <a:ea typeface="Calibri" panose="020F0502020204030204" pitchFamily="34" charset="0"/>
            </a:endParaRPr>
          </a:p>
          <a:p>
            <a:pPr marL="453390" indent="-226695">
              <a:buNone/>
              <a:tabLst>
                <a:tab pos="869950" algn="l"/>
              </a:tabLst>
            </a:pP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4.</a:t>
            </a:r>
            <a:r>
              <a:rPr lang="en-US" sz="2000" spc="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Boat path - alignment before entering course - how far ahead and how consistent.</a:t>
            </a:r>
            <a:endParaRPr lang="en-GB" sz="2000" dirty="0">
              <a:effectLst/>
              <a:latin typeface="Calibri" panose="020F0502020204030204" pitchFamily="34" charset="0"/>
              <a:ea typeface="Calibri" panose="020F0502020204030204" pitchFamily="34" charset="0"/>
            </a:endParaRPr>
          </a:p>
          <a:p>
            <a:pPr marL="453390" indent="-226695">
              <a:buNone/>
              <a:tabLst>
                <a:tab pos="869950" algn="l"/>
              </a:tabLst>
            </a:pP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a:t>
            </a:r>
            <a:r>
              <a:rPr lang="en-US" sz="2000" spc="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End of course - precision and consistency in dropping the skier, starting, and turning.</a:t>
            </a:r>
            <a:endParaRPr lang="en-GB" sz="2000" dirty="0">
              <a:effectLst/>
              <a:latin typeface="Calibri" panose="020F0502020204030204" pitchFamily="34" charset="0"/>
              <a:ea typeface="Calibri" panose="020F0502020204030204" pitchFamily="34" charset="0"/>
            </a:endParaRPr>
          </a:p>
          <a:p>
            <a:pPr marL="453390" indent="-226695">
              <a:buNone/>
              <a:tabLst>
                <a:tab pos="869950" algn="l"/>
              </a:tabLst>
            </a:pP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6.</a:t>
            </a:r>
            <a:r>
              <a:rPr lang="en-US" sz="2000" spc="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Attention to safety at all times.</a:t>
            </a:r>
            <a:endParaRPr lang="en-GB" sz="2000" dirty="0">
              <a:effectLst/>
              <a:latin typeface="Calibri" panose="020F0502020204030204" pitchFamily="34" charset="0"/>
              <a:ea typeface="Calibri" panose="020F0502020204030204" pitchFamily="34" charset="0"/>
            </a:endParaRPr>
          </a:p>
          <a:p>
            <a:pPr marL="453390" indent="-226695">
              <a:tabLst>
                <a:tab pos="869950" algn="l"/>
              </a:tabLst>
            </a:pP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7.</a:t>
            </a:r>
            <a:r>
              <a:rPr lang="en-US" sz="2000" spc="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Knowledge of slalom/tricks/Jump rules and related driver duties.</a:t>
            </a:r>
            <a:endParaRPr lang="en-GB"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4469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B33171-B5BE-B885-4F36-C426373EBAE8}"/>
              </a:ext>
            </a:extLst>
          </p:cNvPr>
          <p:cNvSpPr>
            <a:spLocks noGrp="1"/>
          </p:cNvSpPr>
          <p:nvPr>
            <p:ph type="ctrTitle"/>
          </p:nvPr>
        </p:nvSpPr>
        <p:spPr>
          <a:xfrm>
            <a:off x="416132" y="396926"/>
            <a:ext cx="6272784" cy="1723205"/>
          </a:xfrm>
        </p:spPr>
        <p:txBody>
          <a:bodyPr>
            <a:normAutofit fontScale="90000"/>
          </a:bodyPr>
          <a:lstStyle/>
          <a:p>
            <a:pPr algn="ctr"/>
            <a:r>
              <a:rPr lang="en-GB"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E&amp;A Waterski, </a:t>
            </a:r>
            <a:r>
              <a:rPr lang="en-GB"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Cableski</a:t>
            </a:r>
            <a:r>
              <a:rPr lang="en-GB"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and Disabled Officials seminar 2025</a:t>
            </a:r>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1902487" y="2112579"/>
            <a:ext cx="8644999" cy="3082044"/>
          </a:xfrm>
        </p:spPr>
        <p:txBody>
          <a:bodyPr>
            <a:noAutofit/>
          </a:bodyPr>
          <a:lstStyle/>
          <a:p>
            <a:pPr algn="ctr"/>
            <a:r>
              <a:rPr lang="en-US" b="1" dirty="0"/>
              <a:t>Waterski Council Members</a:t>
            </a:r>
          </a:p>
          <a:p>
            <a:r>
              <a:rPr lang="en-US" sz="1800" dirty="0"/>
              <a:t>Candido </a:t>
            </a:r>
            <a:r>
              <a:rPr lang="en-US" sz="1800" dirty="0" err="1"/>
              <a:t>Moz</a:t>
            </a:r>
            <a:r>
              <a:rPr lang="en-US" sz="1800" dirty="0"/>
              <a:t> – Chair Waterski Council</a:t>
            </a:r>
          </a:p>
          <a:p>
            <a:r>
              <a:rPr lang="en-US" sz="1800" dirty="0"/>
              <a:t>Amanda Scherer – Secretary</a:t>
            </a:r>
          </a:p>
          <a:p>
            <a:r>
              <a:rPr lang="en-US" sz="1800" dirty="0"/>
              <a:t>Stian Lilleberg – Treasurer</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Aliaksandra Berazouskaya - Exams</a:t>
            </a:r>
            <a:endParaRPr lang="en-US" sz="1800" dirty="0"/>
          </a:p>
          <a:p>
            <a:r>
              <a:rPr lang="en-US" sz="1800" dirty="0"/>
              <a:t>Morten Froulund – Calendar /EMS</a:t>
            </a:r>
          </a:p>
          <a:p>
            <a:r>
              <a:rPr lang="en-US" sz="1800" dirty="0"/>
              <a:t>Hannu Rintanen – Website and Facebook Development</a:t>
            </a:r>
          </a:p>
          <a:p>
            <a:pPr algn="ctr"/>
            <a:r>
              <a:rPr lang="en-US" sz="1800" dirty="0"/>
              <a:t>Dimos Alexopoulos – World Council Representative/Officials Records</a:t>
            </a:r>
          </a:p>
          <a:p>
            <a:pPr algn="ctr"/>
            <a:r>
              <a:rPr lang="en-US" sz="1800" dirty="0"/>
              <a:t>Ricardo Botas – World Drivers Committee/Bulletins</a:t>
            </a:r>
          </a:p>
          <a:p>
            <a:pPr algn="ctr"/>
            <a:r>
              <a:rPr lang="en-US" sz="1800" dirty="0"/>
              <a:t>Gavin Kelly – World Council Representative/Newsletters</a:t>
            </a:r>
          </a:p>
          <a:p>
            <a:pPr algn="ctr"/>
            <a:r>
              <a:rPr lang="en-US" sz="1800" dirty="0"/>
              <a:t>Howard Ramsden – Africa Representative</a:t>
            </a:r>
          </a:p>
          <a:p>
            <a:pPr algn="ctr"/>
            <a:r>
              <a:rPr lang="en-US" sz="1800" dirty="0"/>
              <a:t>Martin Kolman – Athlete Representative</a:t>
            </a:r>
          </a:p>
        </p:txBody>
      </p:sp>
      <p:pic>
        <p:nvPicPr>
          <p:cNvPr id="7" name="Picture 6" descr="Logo, company name&#10;&#10;Description automatically generated">
            <a:extLst>
              <a:ext uri="{FF2B5EF4-FFF2-40B4-BE49-F238E27FC236}">
                <a16:creationId xmlns:a16="http://schemas.microsoft.com/office/drawing/2014/main" id="{92D24209-6FA9-910D-F92D-D660E832AAF0}"/>
              </a:ext>
            </a:extLst>
          </p:cNvPr>
          <p:cNvPicPr>
            <a:picLocks noChangeAspect="1"/>
          </p:cNvPicPr>
          <p:nvPr/>
        </p:nvPicPr>
        <p:blipFill>
          <a:blip r:embed="rId2"/>
          <a:stretch>
            <a:fillRect/>
          </a:stretch>
        </p:blipFill>
        <p:spPr>
          <a:xfrm>
            <a:off x="8533450" y="23318"/>
            <a:ext cx="3242418" cy="1829056"/>
          </a:xfrm>
          <a:prstGeom prst="rect">
            <a:avLst/>
          </a:prstGeom>
        </p:spPr>
      </p:pic>
      <p:sp>
        <p:nvSpPr>
          <p:cNvPr id="2" name="Title 4">
            <a:extLst>
              <a:ext uri="{FF2B5EF4-FFF2-40B4-BE49-F238E27FC236}">
                <a16:creationId xmlns:a16="http://schemas.microsoft.com/office/drawing/2014/main" id="{4A69AD2F-1EBE-9F2D-6AC5-C513FE2C4C10}"/>
              </a:ext>
            </a:extLst>
          </p:cNvPr>
          <p:cNvSpPr txBox="1">
            <a:spLocks/>
          </p:cNvSpPr>
          <p:nvPr/>
        </p:nvSpPr>
        <p:spPr>
          <a:xfrm>
            <a:off x="416132" y="273517"/>
            <a:ext cx="6272784" cy="284378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763519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FD413-2DAD-B196-D5F3-176A34225768}"/>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E19274A0-B63D-4344-61C3-14DA4649D19A}"/>
              </a:ext>
            </a:extLst>
          </p:cNvPr>
          <p:cNvPicPr>
            <a:picLocks noChangeAspect="1"/>
          </p:cNvPicPr>
          <p:nvPr/>
        </p:nvPicPr>
        <p:blipFill>
          <a:blip r:embed="rId2"/>
          <a:stretch>
            <a:fillRect/>
          </a:stretch>
        </p:blipFill>
        <p:spPr>
          <a:xfrm>
            <a:off x="9519116" y="24729"/>
            <a:ext cx="2599732" cy="1411039"/>
          </a:xfrm>
          <a:prstGeom prst="rect">
            <a:avLst/>
          </a:prstGeom>
        </p:spPr>
      </p:pic>
      <p:grpSp>
        <p:nvGrpSpPr>
          <p:cNvPr id="4" name="Gruppo 11">
            <a:extLst>
              <a:ext uri="{FF2B5EF4-FFF2-40B4-BE49-F238E27FC236}">
                <a16:creationId xmlns:a16="http://schemas.microsoft.com/office/drawing/2014/main" id="{5469CA3F-E3ED-75D8-DF28-69E1855816B6}"/>
              </a:ext>
            </a:extLst>
          </p:cNvPr>
          <p:cNvGrpSpPr/>
          <p:nvPr/>
        </p:nvGrpSpPr>
        <p:grpSpPr>
          <a:xfrm>
            <a:off x="2868658" y="10888980"/>
            <a:ext cx="50165" cy="6350"/>
            <a:chOff x="0" y="0"/>
            <a:chExt cx="50165" cy="6350"/>
          </a:xfrm>
        </p:grpSpPr>
        <p:sp>
          <p:nvSpPr>
            <p:cNvPr id="6" name="Graphic 25">
              <a:extLst>
                <a:ext uri="{FF2B5EF4-FFF2-40B4-BE49-F238E27FC236}">
                  <a16:creationId xmlns:a16="http://schemas.microsoft.com/office/drawing/2014/main" id="{5CA2DFF1-D3D3-4507-2FAD-39E3C6392072}"/>
                </a:ext>
              </a:extLst>
            </p:cNvPr>
            <p:cNvSpPr/>
            <p:nvPr/>
          </p:nvSpPr>
          <p:spPr>
            <a:xfrm>
              <a:off x="0" y="0"/>
              <a:ext cx="50165" cy="6350"/>
            </a:xfrm>
            <a:custGeom>
              <a:avLst/>
              <a:gdLst/>
              <a:ahLst/>
              <a:cxnLst/>
              <a:rect l="l" t="t" r="r" b="b"/>
              <a:pathLst>
                <a:path w="50165" h="6350">
                  <a:moveTo>
                    <a:pt x="50164" y="0"/>
                  </a:moveTo>
                  <a:lnTo>
                    <a:pt x="0" y="0"/>
                  </a:lnTo>
                  <a:lnTo>
                    <a:pt x="0" y="6337"/>
                  </a:lnTo>
                  <a:lnTo>
                    <a:pt x="50164" y="6337"/>
                  </a:lnTo>
                  <a:lnTo>
                    <a:pt x="50164" y="0"/>
                  </a:lnTo>
                  <a:close/>
                </a:path>
              </a:pathLst>
            </a:custGeom>
            <a:solidFill>
              <a:srgbClr val="000000"/>
            </a:solidFill>
          </p:spPr>
          <p:txBody>
            <a:bodyPr wrap="square" lIns="0" tIns="0" rIns="0" bIns="0" rtlCol="0">
              <a:prstTxWarp prst="textNoShape">
                <a:avLst/>
              </a:prstTxWarp>
              <a:noAutofit/>
            </a:bodyPr>
            <a:lstStyle/>
            <a:p>
              <a:endParaRPr lang="en-GB"/>
            </a:p>
          </p:txBody>
        </p:sp>
      </p:grpSp>
      <p:pic>
        <p:nvPicPr>
          <p:cNvPr id="8" name="Picture 7">
            <a:extLst>
              <a:ext uri="{FF2B5EF4-FFF2-40B4-BE49-F238E27FC236}">
                <a16:creationId xmlns:a16="http://schemas.microsoft.com/office/drawing/2014/main" id="{57F42083-6A03-0E18-EB62-13138BF61B9D}"/>
              </a:ext>
            </a:extLst>
          </p:cNvPr>
          <p:cNvPicPr>
            <a:picLocks noChangeAspect="1"/>
          </p:cNvPicPr>
          <p:nvPr/>
        </p:nvPicPr>
        <p:blipFill>
          <a:blip r:embed="rId3"/>
          <a:stretch>
            <a:fillRect/>
          </a:stretch>
        </p:blipFill>
        <p:spPr>
          <a:xfrm>
            <a:off x="377762" y="1338384"/>
            <a:ext cx="11436475" cy="4630336"/>
          </a:xfrm>
          <a:prstGeom prst="rect">
            <a:avLst/>
          </a:prstGeom>
        </p:spPr>
      </p:pic>
    </p:spTree>
    <p:extLst>
      <p:ext uri="{BB962C8B-B14F-4D97-AF65-F5344CB8AC3E}">
        <p14:creationId xmlns:p14="http://schemas.microsoft.com/office/powerpoint/2010/main" val="4087851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DA599-8899-38FA-51DB-3A5261288EC8}"/>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85D0DE2D-D9DF-2B59-1715-8EE44162FFE4}"/>
              </a:ext>
            </a:extLst>
          </p:cNvPr>
          <p:cNvPicPr>
            <a:picLocks noChangeAspect="1"/>
          </p:cNvPicPr>
          <p:nvPr/>
        </p:nvPicPr>
        <p:blipFill>
          <a:blip r:embed="rId2"/>
          <a:stretch>
            <a:fillRect/>
          </a:stretch>
        </p:blipFill>
        <p:spPr>
          <a:xfrm>
            <a:off x="9519116" y="24729"/>
            <a:ext cx="2599732" cy="1411039"/>
          </a:xfrm>
          <a:prstGeom prst="rect">
            <a:avLst/>
          </a:prstGeom>
        </p:spPr>
      </p:pic>
      <p:grpSp>
        <p:nvGrpSpPr>
          <p:cNvPr id="4" name="Gruppo 11">
            <a:extLst>
              <a:ext uri="{FF2B5EF4-FFF2-40B4-BE49-F238E27FC236}">
                <a16:creationId xmlns:a16="http://schemas.microsoft.com/office/drawing/2014/main" id="{1883CECE-1C34-799A-BA7D-EDE3770AD7B2}"/>
              </a:ext>
            </a:extLst>
          </p:cNvPr>
          <p:cNvGrpSpPr/>
          <p:nvPr/>
        </p:nvGrpSpPr>
        <p:grpSpPr>
          <a:xfrm>
            <a:off x="2868658" y="10888980"/>
            <a:ext cx="50165" cy="6350"/>
            <a:chOff x="0" y="0"/>
            <a:chExt cx="50165" cy="6350"/>
          </a:xfrm>
        </p:grpSpPr>
        <p:sp>
          <p:nvSpPr>
            <p:cNvPr id="6" name="Graphic 25">
              <a:extLst>
                <a:ext uri="{FF2B5EF4-FFF2-40B4-BE49-F238E27FC236}">
                  <a16:creationId xmlns:a16="http://schemas.microsoft.com/office/drawing/2014/main" id="{3006A9AC-BFE7-C583-66FD-9A6C49117B49}"/>
                </a:ext>
              </a:extLst>
            </p:cNvPr>
            <p:cNvSpPr/>
            <p:nvPr/>
          </p:nvSpPr>
          <p:spPr>
            <a:xfrm>
              <a:off x="0" y="0"/>
              <a:ext cx="50165" cy="6350"/>
            </a:xfrm>
            <a:custGeom>
              <a:avLst/>
              <a:gdLst/>
              <a:ahLst/>
              <a:cxnLst/>
              <a:rect l="l" t="t" r="r" b="b"/>
              <a:pathLst>
                <a:path w="50165" h="6350">
                  <a:moveTo>
                    <a:pt x="50164" y="0"/>
                  </a:moveTo>
                  <a:lnTo>
                    <a:pt x="0" y="0"/>
                  </a:lnTo>
                  <a:lnTo>
                    <a:pt x="0" y="6337"/>
                  </a:lnTo>
                  <a:lnTo>
                    <a:pt x="50164" y="6337"/>
                  </a:lnTo>
                  <a:lnTo>
                    <a:pt x="50164" y="0"/>
                  </a:lnTo>
                  <a:close/>
                </a:path>
              </a:pathLst>
            </a:custGeom>
            <a:solidFill>
              <a:srgbClr val="000000"/>
            </a:solidFill>
          </p:spPr>
          <p:txBody>
            <a:bodyPr wrap="square" lIns="0" tIns="0" rIns="0" bIns="0" rtlCol="0">
              <a:prstTxWarp prst="textNoShape">
                <a:avLst/>
              </a:prstTxWarp>
              <a:noAutofit/>
            </a:bodyPr>
            <a:lstStyle/>
            <a:p>
              <a:endParaRPr lang="en-GB"/>
            </a:p>
          </p:txBody>
        </p:sp>
      </p:grpSp>
      <p:pic>
        <p:nvPicPr>
          <p:cNvPr id="3" name="Picture 2">
            <a:extLst>
              <a:ext uri="{FF2B5EF4-FFF2-40B4-BE49-F238E27FC236}">
                <a16:creationId xmlns:a16="http://schemas.microsoft.com/office/drawing/2014/main" id="{486ED83A-5012-B2D7-B772-1F1D7CE6E98C}"/>
              </a:ext>
            </a:extLst>
          </p:cNvPr>
          <p:cNvPicPr>
            <a:picLocks noChangeAspect="1"/>
          </p:cNvPicPr>
          <p:nvPr/>
        </p:nvPicPr>
        <p:blipFill>
          <a:blip r:embed="rId3"/>
          <a:stretch>
            <a:fillRect/>
          </a:stretch>
        </p:blipFill>
        <p:spPr>
          <a:xfrm>
            <a:off x="377709" y="945911"/>
            <a:ext cx="11436581" cy="4673042"/>
          </a:xfrm>
          <a:prstGeom prst="rect">
            <a:avLst/>
          </a:prstGeom>
        </p:spPr>
      </p:pic>
    </p:spTree>
    <p:extLst>
      <p:ext uri="{BB962C8B-B14F-4D97-AF65-F5344CB8AC3E}">
        <p14:creationId xmlns:p14="http://schemas.microsoft.com/office/powerpoint/2010/main" val="175632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20382-5ED7-5049-FDD3-048E68682248}"/>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3FCB336F-8C3E-AE94-9187-D19CDB6C7B79}"/>
              </a:ext>
            </a:extLst>
          </p:cNvPr>
          <p:cNvPicPr>
            <a:picLocks noChangeAspect="1"/>
          </p:cNvPicPr>
          <p:nvPr/>
        </p:nvPicPr>
        <p:blipFill>
          <a:blip r:embed="rId2"/>
          <a:stretch>
            <a:fillRect/>
          </a:stretch>
        </p:blipFill>
        <p:spPr>
          <a:xfrm>
            <a:off x="9519116" y="24729"/>
            <a:ext cx="2599732" cy="1411039"/>
          </a:xfrm>
          <a:prstGeom prst="rect">
            <a:avLst/>
          </a:prstGeom>
        </p:spPr>
      </p:pic>
      <p:grpSp>
        <p:nvGrpSpPr>
          <p:cNvPr id="4" name="Gruppo 11">
            <a:extLst>
              <a:ext uri="{FF2B5EF4-FFF2-40B4-BE49-F238E27FC236}">
                <a16:creationId xmlns:a16="http://schemas.microsoft.com/office/drawing/2014/main" id="{50C938B4-61D0-DF67-25A0-D15C60042B78}"/>
              </a:ext>
            </a:extLst>
          </p:cNvPr>
          <p:cNvGrpSpPr/>
          <p:nvPr/>
        </p:nvGrpSpPr>
        <p:grpSpPr>
          <a:xfrm>
            <a:off x="2868658" y="10888980"/>
            <a:ext cx="50165" cy="6350"/>
            <a:chOff x="0" y="0"/>
            <a:chExt cx="50165" cy="6350"/>
          </a:xfrm>
        </p:grpSpPr>
        <p:sp>
          <p:nvSpPr>
            <p:cNvPr id="6" name="Graphic 25">
              <a:extLst>
                <a:ext uri="{FF2B5EF4-FFF2-40B4-BE49-F238E27FC236}">
                  <a16:creationId xmlns:a16="http://schemas.microsoft.com/office/drawing/2014/main" id="{11A9EC02-B4FA-3A4B-0379-1BAE62F04013}"/>
                </a:ext>
              </a:extLst>
            </p:cNvPr>
            <p:cNvSpPr/>
            <p:nvPr/>
          </p:nvSpPr>
          <p:spPr>
            <a:xfrm>
              <a:off x="0" y="0"/>
              <a:ext cx="50165" cy="6350"/>
            </a:xfrm>
            <a:custGeom>
              <a:avLst/>
              <a:gdLst/>
              <a:ahLst/>
              <a:cxnLst/>
              <a:rect l="l" t="t" r="r" b="b"/>
              <a:pathLst>
                <a:path w="50165" h="6350">
                  <a:moveTo>
                    <a:pt x="50164" y="0"/>
                  </a:moveTo>
                  <a:lnTo>
                    <a:pt x="0" y="0"/>
                  </a:lnTo>
                  <a:lnTo>
                    <a:pt x="0" y="6337"/>
                  </a:lnTo>
                  <a:lnTo>
                    <a:pt x="50164" y="6337"/>
                  </a:lnTo>
                  <a:lnTo>
                    <a:pt x="50164" y="0"/>
                  </a:lnTo>
                  <a:close/>
                </a:path>
              </a:pathLst>
            </a:custGeom>
            <a:solidFill>
              <a:srgbClr val="000000"/>
            </a:solidFill>
          </p:spPr>
          <p:txBody>
            <a:bodyPr wrap="square" lIns="0" tIns="0" rIns="0" bIns="0" rtlCol="0">
              <a:prstTxWarp prst="textNoShape">
                <a:avLst/>
              </a:prstTxWarp>
              <a:noAutofit/>
            </a:bodyPr>
            <a:lstStyle/>
            <a:p>
              <a:endParaRPr lang="en-GB"/>
            </a:p>
          </p:txBody>
        </p:sp>
      </p:grpSp>
      <p:sp>
        <p:nvSpPr>
          <p:cNvPr id="9" name="TextBox 8">
            <a:extLst>
              <a:ext uri="{FF2B5EF4-FFF2-40B4-BE49-F238E27FC236}">
                <a16:creationId xmlns:a16="http://schemas.microsoft.com/office/drawing/2014/main" id="{998D3A7B-ED2C-67CF-15DB-3A77B6D00995}"/>
              </a:ext>
            </a:extLst>
          </p:cNvPr>
          <p:cNvSpPr txBox="1"/>
          <p:nvPr/>
        </p:nvSpPr>
        <p:spPr>
          <a:xfrm>
            <a:off x="1122589" y="730248"/>
            <a:ext cx="6098720" cy="584775"/>
          </a:xfrm>
          <a:prstGeom prst="rect">
            <a:avLst/>
          </a:prstGeom>
          <a:noFill/>
        </p:spPr>
        <p:txBody>
          <a:bodyPr wrap="square">
            <a:spAutoFit/>
          </a:bodyPr>
          <a:lstStyle/>
          <a:p>
            <a:pPr algn="just"/>
            <a:r>
              <a:rPr lang="en-GB" sz="3200" b="1" dirty="0">
                <a:effectLst/>
                <a:latin typeface="Calibri" panose="020F0502020204030204" pitchFamily="34" charset="0"/>
                <a:ea typeface="Calibri Light" panose="020F0302020204030204" pitchFamily="34" charset="0"/>
                <a:cs typeface="Times New Roman" panose="02020603050405020304" pitchFamily="18" charset="0"/>
              </a:rPr>
              <a:t>EA5.11 – Level 2 Drivers (D2) </a:t>
            </a:r>
          </a:p>
        </p:txBody>
      </p:sp>
      <p:sp>
        <p:nvSpPr>
          <p:cNvPr id="11" name="TextBox 10">
            <a:extLst>
              <a:ext uri="{FF2B5EF4-FFF2-40B4-BE49-F238E27FC236}">
                <a16:creationId xmlns:a16="http://schemas.microsoft.com/office/drawing/2014/main" id="{43DBB5A1-96AC-47B7-8333-F80302C8AB6C}"/>
              </a:ext>
            </a:extLst>
          </p:cNvPr>
          <p:cNvSpPr txBox="1"/>
          <p:nvPr/>
        </p:nvSpPr>
        <p:spPr>
          <a:xfrm>
            <a:off x="1943100" y="2607520"/>
            <a:ext cx="8875882" cy="1938992"/>
          </a:xfrm>
          <a:prstGeom prst="rect">
            <a:avLst/>
          </a:prstGeom>
          <a:noFill/>
        </p:spPr>
        <p:txBody>
          <a:bodyPr wrap="square">
            <a:spAutoFit/>
          </a:bodyPr>
          <a:lstStyle/>
          <a:p>
            <a:r>
              <a:rPr lang="en-GB" sz="4000" dirty="0"/>
              <a:t>For L2 the examination criteria is the same as level 1 but with more relaxed tolerances</a:t>
            </a:r>
          </a:p>
        </p:txBody>
      </p:sp>
    </p:spTree>
    <p:extLst>
      <p:ext uri="{BB962C8B-B14F-4D97-AF65-F5344CB8AC3E}">
        <p14:creationId xmlns:p14="http://schemas.microsoft.com/office/powerpoint/2010/main" val="29849841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9B151-30C8-8A8E-6878-DEB13CCA5A96}"/>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984E3E15-5F2C-69E4-FE3C-23B69B4A001C}"/>
              </a:ext>
            </a:extLst>
          </p:cNvPr>
          <p:cNvPicPr>
            <a:picLocks noChangeAspect="1"/>
          </p:cNvPicPr>
          <p:nvPr/>
        </p:nvPicPr>
        <p:blipFill>
          <a:blip r:embed="rId2"/>
          <a:stretch>
            <a:fillRect/>
          </a:stretch>
        </p:blipFill>
        <p:spPr>
          <a:xfrm>
            <a:off x="9519116" y="24729"/>
            <a:ext cx="2599732" cy="1411039"/>
          </a:xfrm>
          <a:prstGeom prst="rect">
            <a:avLst/>
          </a:prstGeom>
        </p:spPr>
      </p:pic>
      <p:grpSp>
        <p:nvGrpSpPr>
          <p:cNvPr id="4" name="Gruppo 11">
            <a:extLst>
              <a:ext uri="{FF2B5EF4-FFF2-40B4-BE49-F238E27FC236}">
                <a16:creationId xmlns:a16="http://schemas.microsoft.com/office/drawing/2014/main" id="{DB8B4F7A-4B16-0C0B-84AE-FE79B713CB73}"/>
              </a:ext>
            </a:extLst>
          </p:cNvPr>
          <p:cNvGrpSpPr/>
          <p:nvPr/>
        </p:nvGrpSpPr>
        <p:grpSpPr>
          <a:xfrm>
            <a:off x="2868658" y="10888980"/>
            <a:ext cx="50165" cy="6350"/>
            <a:chOff x="0" y="0"/>
            <a:chExt cx="50165" cy="6350"/>
          </a:xfrm>
        </p:grpSpPr>
        <p:sp>
          <p:nvSpPr>
            <p:cNvPr id="6" name="Graphic 25">
              <a:extLst>
                <a:ext uri="{FF2B5EF4-FFF2-40B4-BE49-F238E27FC236}">
                  <a16:creationId xmlns:a16="http://schemas.microsoft.com/office/drawing/2014/main" id="{F79EDD0D-2C6F-DCCA-1494-2EF0DD82FFFD}"/>
                </a:ext>
              </a:extLst>
            </p:cNvPr>
            <p:cNvSpPr/>
            <p:nvPr/>
          </p:nvSpPr>
          <p:spPr>
            <a:xfrm>
              <a:off x="0" y="0"/>
              <a:ext cx="50165" cy="6350"/>
            </a:xfrm>
            <a:custGeom>
              <a:avLst/>
              <a:gdLst/>
              <a:ahLst/>
              <a:cxnLst/>
              <a:rect l="l" t="t" r="r" b="b"/>
              <a:pathLst>
                <a:path w="50165" h="6350">
                  <a:moveTo>
                    <a:pt x="50164" y="0"/>
                  </a:moveTo>
                  <a:lnTo>
                    <a:pt x="0" y="0"/>
                  </a:lnTo>
                  <a:lnTo>
                    <a:pt x="0" y="6337"/>
                  </a:lnTo>
                  <a:lnTo>
                    <a:pt x="50164" y="6337"/>
                  </a:lnTo>
                  <a:lnTo>
                    <a:pt x="50164" y="0"/>
                  </a:lnTo>
                  <a:close/>
                </a:path>
              </a:pathLst>
            </a:custGeom>
            <a:solidFill>
              <a:srgbClr val="000000"/>
            </a:solidFill>
          </p:spPr>
          <p:txBody>
            <a:bodyPr wrap="square" lIns="0" tIns="0" rIns="0" bIns="0" rtlCol="0">
              <a:prstTxWarp prst="textNoShape">
                <a:avLst/>
              </a:prstTxWarp>
              <a:noAutofit/>
            </a:bodyPr>
            <a:lstStyle/>
            <a:p>
              <a:endParaRPr lang="en-GB"/>
            </a:p>
          </p:txBody>
        </p:sp>
      </p:grpSp>
      <p:sp>
        <p:nvSpPr>
          <p:cNvPr id="3" name="TextBox 2">
            <a:extLst>
              <a:ext uri="{FF2B5EF4-FFF2-40B4-BE49-F238E27FC236}">
                <a16:creationId xmlns:a16="http://schemas.microsoft.com/office/drawing/2014/main" id="{9970A960-934E-47BC-F012-90922809E33E}"/>
              </a:ext>
            </a:extLst>
          </p:cNvPr>
          <p:cNvSpPr txBox="1"/>
          <p:nvPr/>
        </p:nvSpPr>
        <p:spPr>
          <a:xfrm>
            <a:off x="881742" y="2237015"/>
            <a:ext cx="10089877" cy="2308324"/>
          </a:xfrm>
          <a:prstGeom prst="rect">
            <a:avLst/>
          </a:prstGeom>
          <a:noFill/>
        </p:spPr>
        <p:txBody>
          <a:bodyPr wrap="square">
            <a:spAutoFit/>
          </a:bodyPr>
          <a:lstStyle/>
          <a:p>
            <a:pPr marL="648335" indent="-648335" algn="just">
              <a:spcBef>
                <a:spcPts val="600"/>
              </a:spcBef>
              <a:buNone/>
            </a:pPr>
            <a:r>
              <a:rPr lang="en-GB" sz="3600" b="1" dirty="0">
                <a:effectLst/>
                <a:latin typeface="Calibri" panose="020F0502020204030204" pitchFamily="34" charset="0"/>
                <a:ea typeface="Calibri" panose="020F0502020204030204" pitchFamily="34" charset="0"/>
              </a:rPr>
              <a:t>EA5.13.07: List of National Officials</a:t>
            </a:r>
          </a:p>
          <a:p>
            <a:pPr algn="just"/>
            <a:r>
              <a:rPr lang="en-GB" sz="3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Each Federation is responsible for reviewing and updating its own Level 3 Officials in the EMS, at the beginning of each season and to keep data updated.</a:t>
            </a:r>
            <a:endParaRPr lang="en-GB"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1797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078EA-7666-5451-DFCB-9C4FA22E1BC3}"/>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7B19F690-9325-A15B-87DF-57284A41C60E}"/>
              </a:ext>
            </a:extLst>
          </p:cNvPr>
          <p:cNvPicPr>
            <a:picLocks noChangeAspect="1"/>
          </p:cNvPicPr>
          <p:nvPr/>
        </p:nvPicPr>
        <p:blipFill>
          <a:blip r:embed="rId2"/>
          <a:stretch>
            <a:fillRect/>
          </a:stretch>
        </p:blipFill>
        <p:spPr>
          <a:xfrm>
            <a:off x="9519116" y="24729"/>
            <a:ext cx="2599732" cy="1411039"/>
          </a:xfrm>
          <a:prstGeom prst="rect">
            <a:avLst/>
          </a:prstGeom>
        </p:spPr>
      </p:pic>
      <p:grpSp>
        <p:nvGrpSpPr>
          <p:cNvPr id="4" name="Gruppo 11">
            <a:extLst>
              <a:ext uri="{FF2B5EF4-FFF2-40B4-BE49-F238E27FC236}">
                <a16:creationId xmlns:a16="http://schemas.microsoft.com/office/drawing/2014/main" id="{78529D7E-33F1-C29E-9FF7-A00D6E757291}"/>
              </a:ext>
            </a:extLst>
          </p:cNvPr>
          <p:cNvGrpSpPr/>
          <p:nvPr/>
        </p:nvGrpSpPr>
        <p:grpSpPr>
          <a:xfrm>
            <a:off x="2868658" y="10888980"/>
            <a:ext cx="50165" cy="6350"/>
            <a:chOff x="0" y="0"/>
            <a:chExt cx="50165" cy="6350"/>
          </a:xfrm>
        </p:grpSpPr>
        <p:sp>
          <p:nvSpPr>
            <p:cNvPr id="6" name="Graphic 25">
              <a:extLst>
                <a:ext uri="{FF2B5EF4-FFF2-40B4-BE49-F238E27FC236}">
                  <a16:creationId xmlns:a16="http://schemas.microsoft.com/office/drawing/2014/main" id="{1BA35350-5DE7-C0AA-5E4F-B4FEB30F90A0}"/>
                </a:ext>
              </a:extLst>
            </p:cNvPr>
            <p:cNvSpPr/>
            <p:nvPr/>
          </p:nvSpPr>
          <p:spPr>
            <a:xfrm>
              <a:off x="0" y="0"/>
              <a:ext cx="50165" cy="6350"/>
            </a:xfrm>
            <a:custGeom>
              <a:avLst/>
              <a:gdLst/>
              <a:ahLst/>
              <a:cxnLst/>
              <a:rect l="l" t="t" r="r" b="b"/>
              <a:pathLst>
                <a:path w="50165" h="6350">
                  <a:moveTo>
                    <a:pt x="50164" y="0"/>
                  </a:moveTo>
                  <a:lnTo>
                    <a:pt x="0" y="0"/>
                  </a:lnTo>
                  <a:lnTo>
                    <a:pt x="0" y="6337"/>
                  </a:lnTo>
                  <a:lnTo>
                    <a:pt x="50164" y="6337"/>
                  </a:lnTo>
                  <a:lnTo>
                    <a:pt x="50164" y="0"/>
                  </a:lnTo>
                  <a:close/>
                </a:path>
              </a:pathLst>
            </a:custGeom>
            <a:solidFill>
              <a:srgbClr val="000000"/>
            </a:solidFill>
          </p:spPr>
          <p:txBody>
            <a:bodyPr wrap="square" lIns="0" tIns="0" rIns="0" bIns="0" rtlCol="0">
              <a:prstTxWarp prst="textNoShape">
                <a:avLst/>
              </a:prstTxWarp>
              <a:noAutofit/>
            </a:bodyPr>
            <a:lstStyle/>
            <a:p>
              <a:endParaRPr lang="en-GB"/>
            </a:p>
          </p:txBody>
        </p:sp>
      </p:grpSp>
      <p:pic>
        <p:nvPicPr>
          <p:cNvPr id="2" name="Picture 1">
            <a:extLst>
              <a:ext uri="{FF2B5EF4-FFF2-40B4-BE49-F238E27FC236}">
                <a16:creationId xmlns:a16="http://schemas.microsoft.com/office/drawing/2014/main" id="{0770219E-4DA7-928C-0F66-C6B5A0C99AFA}"/>
              </a:ext>
            </a:extLst>
          </p:cNvPr>
          <p:cNvPicPr>
            <a:picLocks noChangeAspect="1"/>
          </p:cNvPicPr>
          <p:nvPr/>
        </p:nvPicPr>
        <p:blipFill>
          <a:blip r:embed="rId3"/>
          <a:stretch>
            <a:fillRect/>
          </a:stretch>
        </p:blipFill>
        <p:spPr>
          <a:xfrm rot="5400000">
            <a:off x="3532650" y="-1925739"/>
            <a:ext cx="5233229" cy="10761287"/>
          </a:xfrm>
          <a:prstGeom prst="rect">
            <a:avLst/>
          </a:prstGeom>
        </p:spPr>
      </p:pic>
    </p:spTree>
    <p:extLst>
      <p:ext uri="{BB962C8B-B14F-4D97-AF65-F5344CB8AC3E}">
        <p14:creationId xmlns:p14="http://schemas.microsoft.com/office/powerpoint/2010/main" val="36456452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1004556" y="2188308"/>
            <a:ext cx="10605058" cy="4300106"/>
          </a:xfrm>
        </p:spPr>
        <p:txBody>
          <a:bodyPr>
            <a:noAutofit/>
          </a:bodyPr>
          <a:lstStyle/>
          <a:p>
            <a:r>
              <a:rPr lang="en-US" sz="3200" b="1" dirty="0">
                <a:solidFill>
                  <a:srgbClr val="FF0000"/>
                </a:solidFill>
                <a:latin typeface="Calibri-Bold"/>
              </a:rPr>
              <a:t>The WSC launched a series of online exam papers for level 3 Officials which are available for National Federations to use for a 100 euro annual fee. National Federations are not obliged to use these exams and can continue to use their own. However, their use will help achieve a common standard.</a:t>
            </a:r>
            <a:endParaRPr lang="en-US" sz="3200" dirty="0">
              <a:solidFill>
                <a:schemeClr val="tx1"/>
              </a:solidFill>
            </a:endParaRPr>
          </a:p>
        </p:txBody>
      </p:sp>
      <p:pic>
        <p:nvPicPr>
          <p:cNvPr id="5" name="Picture 4" descr="Logo, company name&#10;&#10;Description automatically generated">
            <a:extLst>
              <a:ext uri="{FF2B5EF4-FFF2-40B4-BE49-F238E27FC236}">
                <a16:creationId xmlns:a16="http://schemas.microsoft.com/office/drawing/2014/main" id="{2E437B38-4769-1A93-FEA4-C8632AD830BE}"/>
              </a:ext>
            </a:extLst>
          </p:cNvPr>
          <p:cNvPicPr>
            <a:picLocks noChangeAspect="1"/>
          </p:cNvPicPr>
          <p:nvPr/>
        </p:nvPicPr>
        <p:blipFill>
          <a:blip r:embed="rId2"/>
          <a:stretch>
            <a:fillRect/>
          </a:stretch>
        </p:blipFill>
        <p:spPr>
          <a:xfrm>
            <a:off x="9519116" y="24729"/>
            <a:ext cx="2599732" cy="1411039"/>
          </a:xfrm>
          <a:prstGeom prst="rect">
            <a:avLst/>
          </a:prstGeom>
        </p:spPr>
      </p:pic>
      <p:sp>
        <p:nvSpPr>
          <p:cNvPr id="7" name="TextBox 6">
            <a:extLst>
              <a:ext uri="{FF2B5EF4-FFF2-40B4-BE49-F238E27FC236}">
                <a16:creationId xmlns:a16="http://schemas.microsoft.com/office/drawing/2014/main" id="{3731E468-653C-CAA0-AF1C-110008E7C700}"/>
              </a:ext>
            </a:extLst>
          </p:cNvPr>
          <p:cNvSpPr txBox="1"/>
          <p:nvPr/>
        </p:nvSpPr>
        <p:spPr>
          <a:xfrm>
            <a:off x="593969" y="453292"/>
            <a:ext cx="7651262" cy="646331"/>
          </a:xfrm>
          <a:prstGeom prst="rect">
            <a:avLst/>
          </a:prstGeom>
          <a:noFill/>
        </p:spPr>
        <p:txBody>
          <a:bodyPr wrap="square" rtlCol="0">
            <a:spAutoFit/>
          </a:bodyPr>
          <a:lstStyle/>
          <a:p>
            <a:r>
              <a:rPr lang="en-GB" sz="3600" b="1" i="0" u="none" strike="noStrike" baseline="0" dirty="0">
                <a:latin typeface="Calibri-Bold"/>
              </a:rPr>
              <a:t>EA5.13.06: Examinations</a:t>
            </a:r>
            <a:endParaRPr lang="en-US" sz="3600" dirty="0">
              <a:solidFill>
                <a:srgbClr val="FF0000"/>
              </a:solidFill>
            </a:endParaRPr>
          </a:p>
        </p:txBody>
      </p:sp>
    </p:spTree>
    <p:extLst>
      <p:ext uri="{BB962C8B-B14F-4D97-AF65-F5344CB8AC3E}">
        <p14:creationId xmlns:p14="http://schemas.microsoft.com/office/powerpoint/2010/main" val="116919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708AE-CEDF-D889-89A5-B3D6767494C3}"/>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868BB794-7ABB-BAB7-7984-E6E6A4578F56}"/>
              </a:ext>
            </a:extLst>
          </p:cNvPr>
          <p:cNvPicPr>
            <a:picLocks noChangeAspect="1"/>
          </p:cNvPicPr>
          <p:nvPr/>
        </p:nvPicPr>
        <p:blipFill>
          <a:blip r:embed="rId2"/>
          <a:stretch>
            <a:fillRect/>
          </a:stretch>
        </p:blipFill>
        <p:spPr>
          <a:xfrm>
            <a:off x="9519116" y="24729"/>
            <a:ext cx="2599732" cy="1411039"/>
          </a:xfrm>
          <a:prstGeom prst="rect">
            <a:avLst/>
          </a:prstGeom>
        </p:spPr>
      </p:pic>
      <p:sp>
        <p:nvSpPr>
          <p:cNvPr id="4" name="Text Placeholder 3">
            <a:extLst>
              <a:ext uri="{FF2B5EF4-FFF2-40B4-BE49-F238E27FC236}">
                <a16:creationId xmlns:a16="http://schemas.microsoft.com/office/drawing/2014/main" id="{835BDA97-674F-6481-A405-8C01BA990876}"/>
              </a:ext>
            </a:extLst>
          </p:cNvPr>
          <p:cNvSpPr>
            <a:spLocks noGrp="1"/>
          </p:cNvSpPr>
          <p:nvPr>
            <p:ph type="body" idx="1"/>
          </p:nvPr>
        </p:nvSpPr>
        <p:spPr>
          <a:xfrm>
            <a:off x="838200" y="2678906"/>
            <a:ext cx="10515600" cy="1500187"/>
          </a:xfrm>
        </p:spPr>
        <p:txBody>
          <a:bodyPr>
            <a:normAutofit/>
          </a:bodyPr>
          <a:lstStyle/>
          <a:p>
            <a:r>
              <a:rPr lang="en-GB" sz="4000" dirty="0"/>
              <a:t>And now Disabled and </a:t>
            </a:r>
            <a:r>
              <a:rPr lang="en-GB" sz="4000" dirty="0" err="1"/>
              <a:t>Cableski</a:t>
            </a:r>
            <a:r>
              <a:rPr lang="en-GB" sz="4000" dirty="0"/>
              <a:t> can comment on their Rules for 2025 if any significant changes</a:t>
            </a:r>
          </a:p>
        </p:txBody>
      </p:sp>
    </p:spTree>
    <p:extLst>
      <p:ext uri="{BB962C8B-B14F-4D97-AF65-F5344CB8AC3E}">
        <p14:creationId xmlns:p14="http://schemas.microsoft.com/office/powerpoint/2010/main" val="147005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C3E2D-CFB1-E326-55D7-B86D9B812104}"/>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C0278949-11E3-124E-7F10-71564D920934}"/>
              </a:ext>
            </a:extLst>
          </p:cNvPr>
          <p:cNvPicPr>
            <a:picLocks noChangeAspect="1"/>
          </p:cNvPicPr>
          <p:nvPr/>
        </p:nvPicPr>
        <p:blipFill>
          <a:blip r:embed="rId2"/>
          <a:stretch>
            <a:fillRect/>
          </a:stretch>
        </p:blipFill>
        <p:spPr>
          <a:xfrm>
            <a:off x="9519116" y="24729"/>
            <a:ext cx="2599732" cy="1411039"/>
          </a:xfrm>
          <a:prstGeom prst="rect">
            <a:avLst/>
          </a:prstGeom>
        </p:spPr>
      </p:pic>
      <p:sp>
        <p:nvSpPr>
          <p:cNvPr id="4" name="Text Placeholder 3">
            <a:extLst>
              <a:ext uri="{FF2B5EF4-FFF2-40B4-BE49-F238E27FC236}">
                <a16:creationId xmlns:a16="http://schemas.microsoft.com/office/drawing/2014/main" id="{31184C6D-A831-6FC0-302B-A18169EC8001}"/>
              </a:ext>
            </a:extLst>
          </p:cNvPr>
          <p:cNvSpPr>
            <a:spLocks noGrp="1"/>
          </p:cNvSpPr>
          <p:nvPr>
            <p:ph type="body" idx="1"/>
          </p:nvPr>
        </p:nvSpPr>
        <p:spPr>
          <a:xfrm>
            <a:off x="838200" y="2678906"/>
            <a:ext cx="10515600" cy="1500187"/>
          </a:xfrm>
        </p:spPr>
        <p:txBody>
          <a:bodyPr>
            <a:normAutofit fontScale="62500" lnSpcReduction="20000"/>
          </a:bodyPr>
          <a:lstStyle/>
          <a:p>
            <a:pPr algn="ctr"/>
            <a:r>
              <a:rPr lang="en-GB" sz="8800" b="1" dirty="0"/>
              <a:t>THE QUIZ</a:t>
            </a:r>
          </a:p>
          <a:p>
            <a:pPr algn="ctr"/>
            <a:r>
              <a:rPr lang="en-GB" sz="8800" b="1" dirty="0"/>
              <a:t>Have you been paying attention?</a:t>
            </a:r>
          </a:p>
        </p:txBody>
      </p:sp>
    </p:spTree>
    <p:extLst>
      <p:ext uri="{BB962C8B-B14F-4D97-AF65-F5344CB8AC3E}">
        <p14:creationId xmlns:p14="http://schemas.microsoft.com/office/powerpoint/2010/main" val="32982377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E003-E06D-4F41-F0A5-6D4D657B186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363DACC-4444-84B0-3F10-D2F269D1CEAF}"/>
              </a:ext>
            </a:extLst>
          </p:cNvPr>
          <p:cNvSpPr>
            <a:spLocks noGrp="1"/>
          </p:cNvSpPr>
          <p:nvPr>
            <p:ph type="title"/>
          </p:nvPr>
        </p:nvSpPr>
        <p:spPr>
          <a:xfrm>
            <a:off x="5760720" y="515331"/>
            <a:ext cx="5276088" cy="2276856"/>
          </a:xfrm>
        </p:spPr>
        <p:txBody>
          <a:bodyPr>
            <a:normAutofit/>
          </a:bodyPr>
          <a:lstStyle/>
          <a:p>
            <a:r>
              <a:rPr lang="en-US" sz="7200" dirty="0"/>
              <a:t>Thank you</a:t>
            </a:r>
          </a:p>
        </p:txBody>
      </p:sp>
      <p:sp>
        <p:nvSpPr>
          <p:cNvPr id="22" name="Date Placeholder 21">
            <a:extLst>
              <a:ext uri="{FF2B5EF4-FFF2-40B4-BE49-F238E27FC236}">
                <a16:creationId xmlns:a16="http://schemas.microsoft.com/office/drawing/2014/main" id="{0D08A640-FB74-BB76-D6BA-D300068CB2A1}"/>
              </a:ext>
            </a:extLst>
          </p:cNvPr>
          <p:cNvSpPr>
            <a:spLocks noGrp="1"/>
          </p:cNvSpPr>
          <p:nvPr>
            <p:ph type="dt" sz="half" idx="10"/>
          </p:nvPr>
        </p:nvSpPr>
        <p:spPr/>
        <p:txBody>
          <a:bodyPr/>
          <a:lstStyle/>
          <a:p>
            <a:r>
              <a:rPr lang="en-US" dirty="0"/>
              <a:t>9/3/20XX</a:t>
            </a:r>
          </a:p>
        </p:txBody>
      </p:sp>
      <p:sp>
        <p:nvSpPr>
          <p:cNvPr id="23" name="Footer Placeholder 22">
            <a:extLst>
              <a:ext uri="{FF2B5EF4-FFF2-40B4-BE49-F238E27FC236}">
                <a16:creationId xmlns:a16="http://schemas.microsoft.com/office/drawing/2014/main" id="{B85988CD-D925-4600-FE2B-4DF35A1AB447}"/>
              </a:ext>
            </a:extLst>
          </p:cNvPr>
          <p:cNvSpPr>
            <a:spLocks noGrp="1"/>
          </p:cNvSpPr>
          <p:nvPr>
            <p:ph type="ftr" sz="quarter" idx="11"/>
          </p:nvPr>
        </p:nvSpPr>
        <p:spPr/>
        <p:txBody>
          <a:bodyPr/>
          <a:lstStyle/>
          <a:p>
            <a:r>
              <a:rPr lang="en-US" dirty="0"/>
              <a:t>Presentation Title</a:t>
            </a:r>
          </a:p>
        </p:txBody>
      </p:sp>
      <p:sp>
        <p:nvSpPr>
          <p:cNvPr id="24" name="Slide Number Placeholder 23">
            <a:extLst>
              <a:ext uri="{FF2B5EF4-FFF2-40B4-BE49-F238E27FC236}">
                <a16:creationId xmlns:a16="http://schemas.microsoft.com/office/drawing/2014/main" id="{E172DB02-2E76-714A-5CD9-9209F6FFB232}"/>
              </a:ext>
            </a:extLst>
          </p:cNvPr>
          <p:cNvSpPr>
            <a:spLocks noGrp="1"/>
          </p:cNvSpPr>
          <p:nvPr>
            <p:ph type="sldNum" sz="quarter" idx="12"/>
          </p:nvPr>
        </p:nvSpPr>
        <p:spPr/>
        <p:txBody>
          <a:bodyPr/>
          <a:lstStyle/>
          <a:p>
            <a:fld id="{D8DA9DAA-006C-4F4B-980E-E3DF019B24E2}" type="slidenum">
              <a:rPr lang="en-US" smtClean="0"/>
              <a:pPr/>
              <a:t>68</a:t>
            </a:fld>
            <a:endParaRPr lang="en-US" dirty="0"/>
          </a:p>
        </p:txBody>
      </p:sp>
      <p:pic>
        <p:nvPicPr>
          <p:cNvPr id="10" name="Picture Placeholder 9" descr="Logo, company name&#10;&#10;Description automatically generated">
            <a:extLst>
              <a:ext uri="{FF2B5EF4-FFF2-40B4-BE49-F238E27FC236}">
                <a16:creationId xmlns:a16="http://schemas.microsoft.com/office/drawing/2014/main" id="{C85C84D3-4607-38A8-EEB1-E93AE70FD4DB}"/>
              </a:ext>
            </a:extLst>
          </p:cNvPr>
          <p:cNvPicPr>
            <a:picLocks noGrp="1" noChangeAspect="1"/>
          </p:cNvPicPr>
          <p:nvPr>
            <p:ph type="pic" sz="quarter" idx="14"/>
          </p:nvPr>
        </p:nvPicPr>
        <p:blipFill>
          <a:blip r:embed="rId2"/>
          <a:srcRect l="22840" r="22840"/>
          <a:stretch>
            <a:fillRect/>
          </a:stretch>
        </p:blipFill>
        <p:spPr>
          <a:xfrm>
            <a:off x="1576066" y="383730"/>
            <a:ext cx="1952279" cy="1952279"/>
          </a:xfrm>
        </p:spPr>
      </p:pic>
      <p:pic>
        <p:nvPicPr>
          <p:cNvPr id="19" name="Picture Placeholder 18" descr="A person kite surfing in the sea&#10;&#10;Description automatically generated with medium confidence">
            <a:extLst>
              <a:ext uri="{FF2B5EF4-FFF2-40B4-BE49-F238E27FC236}">
                <a16:creationId xmlns:a16="http://schemas.microsoft.com/office/drawing/2014/main" id="{C9C5DA08-67A8-61D7-5E43-F2D61EFCB901}"/>
              </a:ext>
            </a:extLst>
          </p:cNvPr>
          <p:cNvPicPr>
            <a:picLocks noGrp="1" noChangeAspect="1"/>
          </p:cNvPicPr>
          <p:nvPr>
            <p:ph type="pic" sz="quarter" idx="17"/>
          </p:nvPr>
        </p:nvPicPr>
        <p:blipFill>
          <a:blip r:embed="rId3"/>
          <a:srcRect l="4962" r="4962"/>
          <a:stretch>
            <a:fillRect/>
          </a:stretch>
        </p:blipFill>
        <p:spPr/>
      </p:pic>
      <p:sp>
        <p:nvSpPr>
          <p:cNvPr id="37" name="TextBox 36">
            <a:extLst>
              <a:ext uri="{FF2B5EF4-FFF2-40B4-BE49-F238E27FC236}">
                <a16:creationId xmlns:a16="http://schemas.microsoft.com/office/drawing/2014/main" id="{43300663-76F1-404B-0689-0F46540A416B}"/>
              </a:ext>
            </a:extLst>
          </p:cNvPr>
          <p:cNvSpPr txBox="1"/>
          <p:nvPr/>
        </p:nvSpPr>
        <p:spPr>
          <a:xfrm>
            <a:off x="956179" y="2520261"/>
            <a:ext cx="9609082" cy="1015663"/>
          </a:xfrm>
          <a:prstGeom prst="rect">
            <a:avLst/>
          </a:prstGeom>
          <a:noFill/>
        </p:spPr>
        <p:txBody>
          <a:bodyPr wrap="square" rtlCol="0">
            <a:spAutoFit/>
          </a:bodyPr>
          <a:lstStyle/>
          <a:p>
            <a:r>
              <a:rPr lang="en-GB" sz="6000" dirty="0">
                <a:solidFill>
                  <a:schemeClr val="accent2"/>
                </a:solidFill>
              </a:rPr>
              <a:t>		    EMS – Morten &amp; Dany</a:t>
            </a:r>
          </a:p>
        </p:txBody>
      </p:sp>
    </p:spTree>
    <p:extLst>
      <p:ext uri="{BB962C8B-B14F-4D97-AF65-F5344CB8AC3E}">
        <p14:creationId xmlns:p14="http://schemas.microsoft.com/office/powerpoint/2010/main" val="153500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72660-87BA-AAF0-97C6-C4A8019C9FC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B55F0CB-4CCF-0DB0-F4E9-687B5764194A}"/>
              </a:ext>
            </a:extLst>
          </p:cNvPr>
          <p:cNvSpPr>
            <a:spLocks noGrp="1"/>
          </p:cNvSpPr>
          <p:nvPr>
            <p:ph type="ctrTitle"/>
          </p:nvPr>
        </p:nvSpPr>
        <p:spPr>
          <a:xfrm>
            <a:off x="416132" y="396926"/>
            <a:ext cx="6272784" cy="1723205"/>
          </a:xfrm>
        </p:spPr>
        <p:txBody>
          <a:bodyPr>
            <a:normAutofit fontScale="90000"/>
          </a:bodyPr>
          <a:lstStyle/>
          <a:p>
            <a:pPr algn="ctr"/>
            <a:r>
              <a:rPr lang="en-GB"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E&amp;A Waterski, </a:t>
            </a:r>
            <a:r>
              <a:rPr lang="en-GB"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Cableski</a:t>
            </a:r>
            <a:r>
              <a:rPr lang="en-GB"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and Disabled Officials seminar 2025</a:t>
            </a:r>
          </a:p>
        </p:txBody>
      </p:sp>
      <p:sp>
        <p:nvSpPr>
          <p:cNvPr id="3" name="Subtitle 2">
            <a:extLst>
              <a:ext uri="{FF2B5EF4-FFF2-40B4-BE49-F238E27FC236}">
                <a16:creationId xmlns:a16="http://schemas.microsoft.com/office/drawing/2014/main" id="{27BDA3A3-4ED5-1616-54D2-89E410BD0534}"/>
              </a:ext>
            </a:extLst>
          </p:cNvPr>
          <p:cNvSpPr>
            <a:spLocks noGrp="1"/>
          </p:cNvSpPr>
          <p:nvPr>
            <p:ph type="subTitle" idx="1"/>
          </p:nvPr>
        </p:nvSpPr>
        <p:spPr>
          <a:xfrm>
            <a:off x="1902487" y="2112578"/>
            <a:ext cx="8644999" cy="3647359"/>
          </a:xfrm>
        </p:spPr>
        <p:txBody>
          <a:bodyPr>
            <a:noAutofit/>
          </a:bodyPr>
          <a:lstStyle/>
          <a:p>
            <a:pPr algn="ctr"/>
            <a:r>
              <a:rPr lang="en-US" b="1" dirty="0" err="1"/>
              <a:t>Cableski</a:t>
            </a:r>
            <a:r>
              <a:rPr lang="en-US" b="1" dirty="0"/>
              <a:t> Council Members</a:t>
            </a:r>
          </a:p>
          <a:p>
            <a:r>
              <a:rPr lang="en-US" sz="1800" dirty="0"/>
              <a:t>Elena Kunert – Chair </a:t>
            </a:r>
            <a:r>
              <a:rPr lang="en-US" sz="1800" dirty="0" err="1"/>
              <a:t>Cableski</a:t>
            </a:r>
            <a:r>
              <a:rPr lang="en-US" sz="1800" dirty="0"/>
              <a:t> Council</a:t>
            </a:r>
          </a:p>
          <a:p>
            <a:r>
              <a:rPr lang="en-US" sz="1800" dirty="0"/>
              <a:t>Nicky Caine – Secretary &amp; Treasurer</a:t>
            </a:r>
          </a:p>
          <a:p>
            <a:r>
              <a:rPr lang="en-US" sz="1800" dirty="0"/>
              <a:t>Joost </a:t>
            </a:r>
            <a:r>
              <a:rPr lang="en-US" sz="1800" dirty="0" err="1"/>
              <a:t>DeLeijer</a:t>
            </a:r>
            <a:endParaRPr lang="en-US" sz="1800" dirty="0"/>
          </a:p>
          <a:p>
            <a:r>
              <a:rPr lang="en-US" sz="1800" dirty="0"/>
              <a:t>Ulf Langrock</a:t>
            </a:r>
          </a:p>
          <a:p>
            <a:r>
              <a:rPr lang="en-US" sz="1800" dirty="0"/>
              <a:t>Maoz Tal – World Council Representative</a:t>
            </a:r>
          </a:p>
          <a:p>
            <a:r>
              <a:rPr lang="en-US" sz="1800" dirty="0"/>
              <a:t>Nigel Talamo – Co-opted World Council Representative</a:t>
            </a:r>
          </a:p>
          <a:p>
            <a:r>
              <a:rPr lang="en-US" sz="1800" dirty="0"/>
              <a:t>Michael Mos - Co-opted</a:t>
            </a:r>
          </a:p>
          <a:p>
            <a:r>
              <a:rPr lang="en-US" sz="1800" dirty="0"/>
              <a:t>Jana </a:t>
            </a:r>
            <a:r>
              <a:rPr lang="en-US" sz="1800" dirty="0" err="1"/>
              <a:t>Chatreen</a:t>
            </a:r>
            <a:r>
              <a:rPr lang="en-US" sz="1800" dirty="0"/>
              <a:t> Meier – Athletes Representative</a:t>
            </a:r>
          </a:p>
          <a:p>
            <a:endParaRPr lang="en-US" sz="1800" dirty="0"/>
          </a:p>
        </p:txBody>
      </p:sp>
      <p:pic>
        <p:nvPicPr>
          <p:cNvPr id="7" name="Picture 6" descr="Logo, company name&#10;&#10;Description automatically generated">
            <a:extLst>
              <a:ext uri="{FF2B5EF4-FFF2-40B4-BE49-F238E27FC236}">
                <a16:creationId xmlns:a16="http://schemas.microsoft.com/office/drawing/2014/main" id="{3A6DD1CB-DB49-B680-212C-7C858848EC59}"/>
              </a:ext>
            </a:extLst>
          </p:cNvPr>
          <p:cNvPicPr>
            <a:picLocks noChangeAspect="1"/>
          </p:cNvPicPr>
          <p:nvPr/>
        </p:nvPicPr>
        <p:blipFill>
          <a:blip r:embed="rId2"/>
          <a:stretch>
            <a:fillRect/>
          </a:stretch>
        </p:blipFill>
        <p:spPr>
          <a:xfrm>
            <a:off x="8533450" y="23318"/>
            <a:ext cx="3242418" cy="1829056"/>
          </a:xfrm>
          <a:prstGeom prst="rect">
            <a:avLst/>
          </a:prstGeom>
        </p:spPr>
      </p:pic>
      <p:sp>
        <p:nvSpPr>
          <p:cNvPr id="2" name="Title 4">
            <a:extLst>
              <a:ext uri="{FF2B5EF4-FFF2-40B4-BE49-F238E27FC236}">
                <a16:creationId xmlns:a16="http://schemas.microsoft.com/office/drawing/2014/main" id="{7C287F91-2166-D87E-AAAE-F94CD2CF808B}"/>
              </a:ext>
            </a:extLst>
          </p:cNvPr>
          <p:cNvSpPr txBox="1">
            <a:spLocks/>
          </p:cNvSpPr>
          <p:nvPr/>
        </p:nvSpPr>
        <p:spPr>
          <a:xfrm>
            <a:off x="416132" y="273517"/>
            <a:ext cx="6272784" cy="284378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95884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BFB40-0B39-8212-8EF3-A9641EF473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0CF8381-B981-E87B-BF50-C09E0FAF8D8B}"/>
              </a:ext>
            </a:extLst>
          </p:cNvPr>
          <p:cNvSpPr>
            <a:spLocks noGrp="1"/>
          </p:cNvSpPr>
          <p:nvPr>
            <p:ph type="ctrTitle"/>
          </p:nvPr>
        </p:nvSpPr>
        <p:spPr>
          <a:xfrm>
            <a:off x="416132" y="396926"/>
            <a:ext cx="6272784" cy="1723205"/>
          </a:xfrm>
        </p:spPr>
        <p:txBody>
          <a:bodyPr>
            <a:normAutofit fontScale="90000"/>
          </a:bodyPr>
          <a:lstStyle/>
          <a:p>
            <a:pPr algn="ctr"/>
            <a:r>
              <a:rPr lang="en-GB"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E&amp;A Waterski, </a:t>
            </a:r>
            <a:r>
              <a:rPr lang="en-GB"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Cableski</a:t>
            </a:r>
            <a:r>
              <a:rPr lang="en-GB"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and Disabled Officials seminar 2025</a:t>
            </a:r>
          </a:p>
        </p:txBody>
      </p:sp>
      <p:sp>
        <p:nvSpPr>
          <p:cNvPr id="3" name="Subtitle 2">
            <a:extLst>
              <a:ext uri="{FF2B5EF4-FFF2-40B4-BE49-F238E27FC236}">
                <a16:creationId xmlns:a16="http://schemas.microsoft.com/office/drawing/2014/main" id="{E449941C-8BC3-B976-20D4-6CFEA590BCE3}"/>
              </a:ext>
            </a:extLst>
          </p:cNvPr>
          <p:cNvSpPr>
            <a:spLocks noGrp="1"/>
          </p:cNvSpPr>
          <p:nvPr>
            <p:ph type="subTitle" idx="1"/>
          </p:nvPr>
        </p:nvSpPr>
        <p:spPr>
          <a:xfrm>
            <a:off x="1902487" y="2112578"/>
            <a:ext cx="8644999" cy="3647359"/>
          </a:xfrm>
        </p:spPr>
        <p:txBody>
          <a:bodyPr>
            <a:noAutofit/>
          </a:bodyPr>
          <a:lstStyle/>
          <a:p>
            <a:pPr algn="ctr"/>
            <a:r>
              <a:rPr lang="en-US" b="1" dirty="0"/>
              <a:t>Disabled Council Members</a:t>
            </a:r>
          </a:p>
          <a:p>
            <a:r>
              <a:rPr lang="en-US" sz="1800" dirty="0"/>
              <a:t>Dany De Bakker– Chair Disabled Council</a:t>
            </a:r>
          </a:p>
          <a:p>
            <a:r>
              <a:rPr lang="en-US" sz="1800" dirty="0"/>
              <a:t>Heidi Brenna – Secretary</a:t>
            </a:r>
          </a:p>
          <a:p>
            <a:r>
              <a:rPr lang="en-US" sz="1800" dirty="0"/>
              <a:t>Ivar Fosse - Treasurer</a:t>
            </a:r>
          </a:p>
          <a:p>
            <a:r>
              <a:rPr lang="en-US" sz="1800" dirty="0"/>
              <a:t>Paul Airey – World Council Representative</a:t>
            </a:r>
          </a:p>
          <a:p>
            <a:r>
              <a:rPr lang="en-US" sz="1800" dirty="0"/>
              <a:t>Carmen Ferrer</a:t>
            </a:r>
          </a:p>
          <a:p>
            <a:r>
              <a:rPr lang="en-US" sz="1800" dirty="0"/>
              <a:t>Dario Rossi</a:t>
            </a:r>
          </a:p>
          <a:p>
            <a:r>
              <a:rPr lang="en-US" sz="1800" dirty="0"/>
              <a:t>Philippe </a:t>
            </a:r>
            <a:r>
              <a:rPr lang="en-US" sz="1800" dirty="0" err="1"/>
              <a:t>Turchet</a:t>
            </a:r>
            <a:endParaRPr lang="en-US" sz="1800" dirty="0"/>
          </a:p>
          <a:p>
            <a:r>
              <a:rPr lang="en-US" sz="1800" dirty="0"/>
              <a:t>Christophe Fasel – Athletes Representative</a:t>
            </a:r>
          </a:p>
          <a:p>
            <a:endParaRPr lang="en-US" sz="1800" dirty="0"/>
          </a:p>
        </p:txBody>
      </p:sp>
      <p:pic>
        <p:nvPicPr>
          <p:cNvPr id="7" name="Picture 6" descr="Logo, company name&#10;&#10;Description automatically generated">
            <a:extLst>
              <a:ext uri="{FF2B5EF4-FFF2-40B4-BE49-F238E27FC236}">
                <a16:creationId xmlns:a16="http://schemas.microsoft.com/office/drawing/2014/main" id="{C883DF44-ACE9-9E7C-8829-AC8D8EBC02E4}"/>
              </a:ext>
            </a:extLst>
          </p:cNvPr>
          <p:cNvPicPr>
            <a:picLocks noChangeAspect="1"/>
          </p:cNvPicPr>
          <p:nvPr/>
        </p:nvPicPr>
        <p:blipFill>
          <a:blip r:embed="rId2"/>
          <a:stretch>
            <a:fillRect/>
          </a:stretch>
        </p:blipFill>
        <p:spPr>
          <a:xfrm>
            <a:off x="8533450" y="23318"/>
            <a:ext cx="3242418" cy="1829056"/>
          </a:xfrm>
          <a:prstGeom prst="rect">
            <a:avLst/>
          </a:prstGeom>
        </p:spPr>
      </p:pic>
      <p:sp>
        <p:nvSpPr>
          <p:cNvPr id="2" name="Title 4">
            <a:extLst>
              <a:ext uri="{FF2B5EF4-FFF2-40B4-BE49-F238E27FC236}">
                <a16:creationId xmlns:a16="http://schemas.microsoft.com/office/drawing/2014/main" id="{B2393BBA-4A0C-B945-4D23-ABCB730303D6}"/>
              </a:ext>
            </a:extLst>
          </p:cNvPr>
          <p:cNvSpPr txBox="1">
            <a:spLocks/>
          </p:cNvSpPr>
          <p:nvPr/>
        </p:nvSpPr>
        <p:spPr>
          <a:xfrm>
            <a:off x="416132" y="273517"/>
            <a:ext cx="6272784" cy="284378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13978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a:solidFill>
                  <a:srgbClr val="FFFFFF"/>
                </a:solidFill>
              </a:rPr>
              <a:pPr>
                <a:spcAft>
                  <a:spcPts val="600"/>
                </a:spcAft>
              </a:pPr>
              <a:t>9</a:t>
            </a:fld>
            <a:endParaRPr lang="en-US">
              <a:solidFill>
                <a:srgbClr val="FFFFFF"/>
              </a:solidFill>
            </a:endParaRPr>
          </a:p>
        </p:txBody>
      </p:sp>
      <p:sp>
        <p:nvSpPr>
          <p:cNvPr id="10" name="Rectangle 9">
            <a:extLst>
              <a:ext uri="{FF2B5EF4-FFF2-40B4-BE49-F238E27FC236}">
                <a16:creationId xmlns:a16="http://schemas.microsoft.com/office/drawing/2014/main" id="{3230AEF3-FAD7-85D7-2DD3-E8445CEAC695}"/>
              </a:ext>
            </a:extLst>
          </p:cNvPr>
          <p:cNvSpPr/>
          <p:nvPr/>
        </p:nvSpPr>
        <p:spPr>
          <a:xfrm>
            <a:off x="6003634" y="2967335"/>
            <a:ext cx="184731" cy="923330"/>
          </a:xfrm>
          <a:prstGeom prst="rect">
            <a:avLst/>
          </a:prstGeom>
          <a:noFill/>
        </p:spPr>
        <p:txBody>
          <a:bodyPr wrap="none" lIns="91440" tIns="45720" rIns="91440" bIns="45720">
            <a:spAutoFit/>
          </a:bodyPr>
          <a:lstStyle/>
          <a:p>
            <a:pPr algn="ctr"/>
            <a:endParaRPr lang="en-GB"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Placeholder 5" descr="A person on a water ski&#10;&#10;AI-generated content may be incorrect.">
            <a:extLst>
              <a:ext uri="{FF2B5EF4-FFF2-40B4-BE49-F238E27FC236}">
                <a16:creationId xmlns:a16="http://schemas.microsoft.com/office/drawing/2014/main" id="{DB06E42B-F6E6-0E03-EA4E-871A01DF8E14}"/>
              </a:ext>
            </a:extLst>
          </p:cNvPr>
          <p:cNvPicPr>
            <a:picLocks noGrp="1" noChangeAspect="1"/>
          </p:cNvPicPr>
          <p:nvPr>
            <p:ph type="pic" sz="quarter" idx="14"/>
          </p:nvPr>
        </p:nvPicPr>
        <p:blipFill>
          <a:blip r:embed="rId2"/>
          <a:srcRect l="19306" r="19306"/>
          <a:stretch>
            <a:fillRect/>
          </a:stretch>
        </p:blipFill>
        <p:spPr>
          <a:xfrm>
            <a:off x="540519" y="2026780"/>
            <a:ext cx="3707972" cy="3707971"/>
          </a:xfrm>
        </p:spPr>
      </p:pic>
      <p:sp>
        <p:nvSpPr>
          <p:cNvPr id="15" name="TextBox 14">
            <a:extLst>
              <a:ext uri="{FF2B5EF4-FFF2-40B4-BE49-F238E27FC236}">
                <a16:creationId xmlns:a16="http://schemas.microsoft.com/office/drawing/2014/main" id="{22905AC0-3D66-0C95-A35D-33AE541A5CC2}"/>
              </a:ext>
            </a:extLst>
          </p:cNvPr>
          <p:cNvSpPr txBox="1"/>
          <p:nvPr/>
        </p:nvSpPr>
        <p:spPr>
          <a:xfrm>
            <a:off x="5255080" y="550119"/>
            <a:ext cx="6098720" cy="461665"/>
          </a:xfrm>
          <a:prstGeom prst="rect">
            <a:avLst/>
          </a:prstGeom>
          <a:noFill/>
        </p:spPr>
        <p:txBody>
          <a:bodyPr wrap="square">
            <a:spAutoFit/>
          </a:bodyPr>
          <a:lstStyle/>
          <a:p>
            <a:r>
              <a:rPr lang="en-GB" sz="2400" i="0" u="sng" dirty="0">
                <a:ln w="0"/>
                <a:solidFill>
                  <a:schemeClr val="accent1"/>
                </a:solidFill>
                <a:effectLst>
                  <a:outerShdw blurRad="38100" dist="25400" dir="5400000" algn="ctr" rotWithShape="0">
                    <a:srgbClr val="6E747A">
                      <a:alpha val="43000"/>
                    </a:srgbClr>
                  </a:outerShdw>
                </a:effectLst>
              </a:rPr>
              <a:t>FRIDAY – All together – Beat &amp; Voice &amp; Sound</a:t>
            </a:r>
            <a:r>
              <a:rPr lang="en-GB" sz="2400" i="0" dirty="0">
                <a:ln w="0"/>
                <a:solidFill>
                  <a:schemeClr val="accent1"/>
                </a:solidFill>
                <a:effectLst>
                  <a:outerShdw blurRad="38100" dist="25400" dir="5400000" algn="ctr" rotWithShape="0">
                    <a:srgbClr val="6E747A">
                      <a:alpha val="43000"/>
                    </a:srgbClr>
                  </a:outerShdw>
                </a:effectLst>
              </a:rPr>
              <a:t> </a:t>
            </a:r>
            <a:endParaRPr lang="en-GB" sz="2400" dirty="0">
              <a:ln w="0"/>
              <a:solidFill>
                <a:schemeClr val="accent1"/>
              </a:solidFill>
              <a:effectLst>
                <a:outerShdw blurRad="38100" dist="25400" dir="5400000" algn="ctr" rotWithShape="0">
                  <a:srgbClr val="6E747A">
                    <a:alpha val="43000"/>
                  </a:srgbClr>
                </a:outerShdw>
              </a:effectLst>
            </a:endParaRPr>
          </a:p>
        </p:txBody>
      </p:sp>
      <p:graphicFrame>
        <p:nvGraphicFramePr>
          <p:cNvPr id="16" name="Table 15">
            <a:extLst>
              <a:ext uri="{FF2B5EF4-FFF2-40B4-BE49-F238E27FC236}">
                <a16:creationId xmlns:a16="http://schemas.microsoft.com/office/drawing/2014/main" id="{6224F9AB-B286-F5F9-113A-CF190112BA04}"/>
              </a:ext>
            </a:extLst>
          </p:cNvPr>
          <p:cNvGraphicFramePr>
            <a:graphicFrameLocks noGrp="1"/>
          </p:cNvGraphicFramePr>
          <p:nvPr>
            <p:extLst>
              <p:ext uri="{D42A27DB-BD31-4B8C-83A1-F6EECF244321}">
                <p14:modId xmlns:p14="http://schemas.microsoft.com/office/powerpoint/2010/main" val="3396011217"/>
              </p:ext>
            </p:extLst>
          </p:nvPr>
        </p:nvGraphicFramePr>
        <p:xfrm>
          <a:off x="4398579" y="1308538"/>
          <a:ext cx="7126013" cy="4426211"/>
        </p:xfrm>
        <a:graphic>
          <a:graphicData uri="http://schemas.openxmlformats.org/drawingml/2006/table">
            <a:tbl>
              <a:tblPr/>
              <a:tblGrid>
                <a:gridCol w="1143440">
                  <a:extLst>
                    <a:ext uri="{9D8B030D-6E8A-4147-A177-3AD203B41FA5}">
                      <a16:colId xmlns:a16="http://schemas.microsoft.com/office/drawing/2014/main" val="1408457231"/>
                    </a:ext>
                  </a:extLst>
                </a:gridCol>
                <a:gridCol w="3614471">
                  <a:extLst>
                    <a:ext uri="{9D8B030D-6E8A-4147-A177-3AD203B41FA5}">
                      <a16:colId xmlns:a16="http://schemas.microsoft.com/office/drawing/2014/main" val="3345035476"/>
                    </a:ext>
                  </a:extLst>
                </a:gridCol>
                <a:gridCol w="2368102">
                  <a:extLst>
                    <a:ext uri="{9D8B030D-6E8A-4147-A177-3AD203B41FA5}">
                      <a16:colId xmlns:a16="http://schemas.microsoft.com/office/drawing/2014/main" val="3955403459"/>
                    </a:ext>
                  </a:extLst>
                </a:gridCol>
              </a:tblGrid>
              <a:tr h="868342">
                <a:tc>
                  <a:txBody>
                    <a:bodyPr/>
                    <a:lstStyle/>
                    <a:p>
                      <a:pPr algn="l" rtl="0" fontAlgn="base">
                        <a:lnSpc>
                          <a:spcPts val="1875"/>
                        </a:lnSpc>
                        <a:spcAft>
                          <a:spcPts val="1300"/>
                        </a:spcAft>
                        <a:buNone/>
                      </a:pPr>
                      <a:r>
                        <a:rPr lang="en-GB" sz="1800" b="1" i="0">
                          <a:effectLst/>
                          <a:latin typeface="Tietoevry Sans 1"/>
                        </a:rPr>
                        <a:t>TIME</a:t>
                      </a:r>
                      <a:r>
                        <a:rPr lang="en-GB" sz="1800" b="0" i="0">
                          <a:effectLst/>
                          <a:latin typeface="WordVisiCarriageReturn_MSFontService"/>
                        </a:rPr>
                        <a:t> </a:t>
                      </a:r>
                      <a:br>
                        <a:rPr lang="en-GB" sz="1800" b="0" i="0">
                          <a:effectLst/>
                          <a:latin typeface="WordVisiCarriageReturn_MSFontService"/>
                        </a:rPr>
                      </a:br>
                      <a:r>
                        <a:rPr lang="en-GB" sz="1800" b="1" i="0">
                          <a:solidFill>
                            <a:srgbClr val="FF0000"/>
                          </a:solidFill>
                          <a:effectLst/>
                          <a:latin typeface="Tietoevry Sans 1"/>
                        </a:rPr>
                        <a:t>14.00</a:t>
                      </a:r>
                      <a:r>
                        <a:rPr lang="en-GB" sz="1800" b="0" i="0">
                          <a:solidFill>
                            <a:srgbClr val="FF0000"/>
                          </a:solidFill>
                          <a:effectLst/>
                          <a:latin typeface="Tietoevry Sans 1"/>
                        </a:rPr>
                        <a:t> </a:t>
                      </a:r>
                      <a:endParaRPr lang="en-GB" sz="1800"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875"/>
                        </a:lnSpc>
                        <a:spcAft>
                          <a:spcPts val="1300"/>
                        </a:spcAft>
                        <a:buNone/>
                      </a:pPr>
                      <a:r>
                        <a:rPr lang="en-GB" sz="1800" b="1" i="0">
                          <a:effectLst/>
                          <a:latin typeface="Tietoevry Sans 1"/>
                        </a:rPr>
                        <a:t>TOPIC</a:t>
                      </a:r>
                      <a:r>
                        <a:rPr lang="en-GB" sz="1800" b="0" i="0">
                          <a:effectLst/>
                          <a:latin typeface="WordVisiCarriageReturn_MSFontService"/>
                        </a:rPr>
                        <a:t> </a:t>
                      </a:r>
                      <a:br>
                        <a:rPr lang="en-GB" sz="1800" b="0" i="0">
                          <a:effectLst/>
                          <a:latin typeface="WordVisiCarriageReturn_MSFontService"/>
                        </a:rPr>
                      </a:br>
                      <a:r>
                        <a:rPr lang="en-GB" sz="1800" b="0" i="0">
                          <a:solidFill>
                            <a:srgbClr val="FF0000"/>
                          </a:solidFill>
                          <a:effectLst/>
                          <a:latin typeface="Tietoevry Sans 1"/>
                        </a:rPr>
                        <a:t>Opening 2025 Seminar - 30</a:t>
                      </a:r>
                      <a:r>
                        <a:rPr lang="en-GB" sz="1800" b="0" i="0" baseline="30000">
                          <a:solidFill>
                            <a:srgbClr val="FF0000"/>
                          </a:solidFill>
                          <a:effectLst/>
                          <a:latin typeface="Tietoevry Sans 1"/>
                        </a:rPr>
                        <a:t>th</a:t>
                      </a:r>
                      <a:r>
                        <a:rPr lang="en-GB" sz="1800" b="0" i="0">
                          <a:solidFill>
                            <a:srgbClr val="FF0000"/>
                          </a:solidFill>
                          <a:effectLst/>
                          <a:latin typeface="Tietoevry Sans 1"/>
                        </a:rPr>
                        <a:t> Officials Seminar </a:t>
                      </a:r>
                      <a:endParaRPr lang="en-GB" sz="1800"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875"/>
                        </a:lnSpc>
                        <a:spcAft>
                          <a:spcPts val="1300"/>
                        </a:spcAft>
                        <a:buNone/>
                      </a:pPr>
                      <a:r>
                        <a:rPr lang="en-GB" sz="1800" b="0" i="0" dirty="0">
                          <a:effectLst/>
                          <a:latin typeface="WordVisiCarriageReturn_MSFontService"/>
                        </a:rPr>
                        <a:t> </a:t>
                      </a:r>
                      <a:br>
                        <a:rPr lang="en-GB" sz="1800" b="0" i="0" dirty="0">
                          <a:effectLst/>
                          <a:latin typeface="WordVisiCarriageReturn_MSFontService"/>
                        </a:rPr>
                      </a:br>
                      <a:r>
                        <a:rPr lang="en-GB" sz="1800" b="0" i="0" dirty="0">
                          <a:effectLst/>
                          <a:latin typeface="Tietoevry Sans 1"/>
                        </a:rPr>
                        <a:t>Candido &amp; Lukas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13392647"/>
                  </a:ext>
                </a:extLst>
              </a:tr>
              <a:tr h="1129621">
                <a:tc>
                  <a:txBody>
                    <a:bodyPr/>
                    <a:lstStyle/>
                    <a:p>
                      <a:pPr algn="l" rtl="0" fontAlgn="base">
                        <a:lnSpc>
                          <a:spcPts val="1875"/>
                        </a:lnSpc>
                        <a:spcAft>
                          <a:spcPts val="1300"/>
                        </a:spcAft>
                        <a:buNone/>
                      </a:pPr>
                      <a:r>
                        <a:rPr lang="en-GB" sz="1800" b="0" i="0" dirty="0">
                          <a:effectLst/>
                          <a:latin typeface="Tietoevry Sans 1"/>
                        </a:rPr>
                        <a:t>14.00</a:t>
                      </a:r>
                      <a:endParaRPr lang="en-GB" sz="1800"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875"/>
                        </a:lnSpc>
                        <a:spcAft>
                          <a:spcPts val="1300"/>
                        </a:spcAft>
                        <a:buNone/>
                      </a:pPr>
                      <a:r>
                        <a:rPr lang="en-GB" sz="1800" b="0" i="0">
                          <a:effectLst/>
                          <a:latin typeface="Tietoevry Sans 1"/>
                        </a:rPr>
                        <a:t>WORLD RULES &amp; EA ADD. RULES – changes 2025</a:t>
                      </a:r>
                      <a:r>
                        <a:rPr lang="en-GB" sz="1800" b="0" i="0">
                          <a:effectLst/>
                          <a:latin typeface="WordVisiCarriageReturn_MSFontService"/>
                        </a:rPr>
                        <a:t> </a:t>
                      </a:r>
                      <a:br>
                        <a:rPr lang="en-GB" sz="1800" b="0" i="0">
                          <a:effectLst/>
                          <a:latin typeface="WordVisiCarriageReturn_MSFontService"/>
                        </a:rPr>
                      </a:br>
                      <a:r>
                        <a:rPr lang="en-GB" sz="1800" b="0" i="0">
                          <a:effectLst/>
                          <a:latin typeface="Tietoevry Sans 1"/>
                        </a:rPr>
                        <a:t>Waterski, Cableski &amp; Disabled Rules together </a:t>
                      </a:r>
                      <a:endParaRPr lang="en-GB" sz="1800"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875"/>
                        </a:lnSpc>
                        <a:spcAft>
                          <a:spcPts val="1300"/>
                        </a:spcAft>
                        <a:buNone/>
                      </a:pPr>
                      <a:r>
                        <a:rPr lang="en-GB" sz="1800" b="0" i="0" dirty="0">
                          <a:effectLst/>
                          <a:latin typeface="WordVisiCarriageReturn_MSFontService"/>
                        </a:rPr>
                        <a:t> </a:t>
                      </a:r>
                      <a:br>
                        <a:rPr lang="en-GB" sz="1800" b="0" i="0" dirty="0">
                          <a:effectLst/>
                          <a:latin typeface="WordVisiCarriageReturn_MSFontService"/>
                        </a:rPr>
                      </a:br>
                      <a:r>
                        <a:rPr lang="en-GB" sz="1800" b="0" i="0" dirty="0">
                          <a:effectLst/>
                          <a:latin typeface="Tietoevry Sans 1"/>
                        </a:rPr>
                        <a:t>Candido, Gavin</a:t>
                      </a:r>
                      <a:r>
                        <a:rPr lang="en-GB" sz="1800" b="0" i="0" dirty="0">
                          <a:effectLst/>
                          <a:latin typeface="WordVisiCarriageReturn_MSFontService"/>
                        </a:rPr>
                        <a:t> </a:t>
                      </a:r>
                      <a:br>
                        <a:rPr lang="en-GB" sz="1800" b="0" i="0" dirty="0">
                          <a:effectLst/>
                          <a:latin typeface="WordVisiCarriageReturn_MSFontService"/>
                        </a:rPr>
                      </a:br>
                      <a:r>
                        <a:rPr lang="en-GB" sz="1800" b="0" i="0" dirty="0">
                          <a:effectLst/>
                          <a:latin typeface="Tietoevry Sans 1"/>
                        </a:rPr>
                        <a:t>Elena, Paul, Dany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80014877"/>
                  </a:ext>
                </a:extLst>
              </a:tr>
              <a:tr h="607062">
                <a:tc>
                  <a:txBody>
                    <a:bodyPr/>
                    <a:lstStyle/>
                    <a:p>
                      <a:pPr algn="l" rtl="0" fontAlgn="base">
                        <a:lnSpc>
                          <a:spcPts val="1875"/>
                        </a:lnSpc>
                        <a:spcAft>
                          <a:spcPts val="1300"/>
                        </a:spcAft>
                        <a:buNone/>
                      </a:pPr>
                      <a:r>
                        <a:rPr lang="en-GB" sz="1800" b="1" i="1" dirty="0">
                          <a:solidFill>
                            <a:srgbClr val="FF0000"/>
                          </a:solidFill>
                          <a:effectLst/>
                          <a:latin typeface="Tietoevry Sans 1"/>
                        </a:rPr>
                        <a:t>15.30 - 16.00</a:t>
                      </a:r>
                      <a:r>
                        <a:rPr lang="en-GB" sz="1800" b="0" i="0" dirty="0">
                          <a:solidFill>
                            <a:srgbClr val="FF0000"/>
                          </a:solidFill>
                          <a:effectLst/>
                          <a:latin typeface="Tietoevry Sans 1"/>
                        </a:rPr>
                        <a:t> </a:t>
                      </a:r>
                      <a:endParaRPr lang="en-GB" sz="1800"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2">
                  <a:txBody>
                    <a:bodyPr/>
                    <a:lstStyle/>
                    <a:p>
                      <a:pPr algn="ctr" rtl="0" fontAlgn="base">
                        <a:lnSpc>
                          <a:spcPts val="1875"/>
                        </a:lnSpc>
                        <a:spcAft>
                          <a:spcPts val="1300"/>
                        </a:spcAft>
                        <a:buNone/>
                      </a:pPr>
                      <a:r>
                        <a:rPr lang="en-GB" sz="1800" b="1" i="1" dirty="0">
                          <a:solidFill>
                            <a:srgbClr val="FF0000"/>
                          </a:solidFill>
                          <a:effectLst/>
                          <a:latin typeface="Tietoevry Sans 1"/>
                        </a:rPr>
                        <a:t>Coffee Break</a:t>
                      </a:r>
                      <a:r>
                        <a:rPr lang="en-GB" sz="1800" b="0" i="0" dirty="0">
                          <a:solidFill>
                            <a:srgbClr val="FF0000"/>
                          </a:solidFill>
                          <a:effectLst/>
                          <a:latin typeface="Tietoevry Sans 1"/>
                        </a:rPr>
                        <a:t> </a:t>
                      </a:r>
                      <a:endParaRPr lang="en-GB" sz="1800"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291731809"/>
                  </a:ext>
                </a:extLst>
              </a:tr>
              <a:tr h="607062">
                <a:tc>
                  <a:txBody>
                    <a:bodyPr/>
                    <a:lstStyle/>
                    <a:p>
                      <a:pPr algn="l" rtl="0" fontAlgn="base">
                        <a:lnSpc>
                          <a:spcPts val="1875"/>
                        </a:lnSpc>
                        <a:spcAft>
                          <a:spcPts val="1300"/>
                        </a:spcAft>
                        <a:buNone/>
                      </a:pPr>
                      <a:r>
                        <a:rPr lang="en-GB" sz="1800" b="0" i="0" dirty="0">
                          <a:effectLst/>
                          <a:latin typeface="Tietoevry Sans 1"/>
                        </a:rPr>
                        <a:t>16.00</a:t>
                      </a:r>
                      <a:endParaRPr lang="en-GB" sz="1800"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875"/>
                        </a:lnSpc>
                        <a:spcAft>
                          <a:spcPts val="1300"/>
                        </a:spcAft>
                        <a:buNone/>
                      </a:pPr>
                      <a:r>
                        <a:rPr lang="en-GB" sz="1800" b="0" i="0">
                          <a:effectLst/>
                          <a:latin typeface="Tietoevry Sans 1"/>
                        </a:rPr>
                        <a:t>Rules (cont.) + Quiz </a:t>
                      </a:r>
                      <a:endParaRPr lang="en-GB" sz="1800"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875"/>
                        </a:lnSpc>
                        <a:spcAft>
                          <a:spcPts val="1300"/>
                        </a:spcAft>
                        <a:buNone/>
                      </a:pPr>
                      <a:r>
                        <a:rPr lang="en-GB" sz="1800" b="0" i="0" dirty="0">
                          <a:effectLst/>
                          <a:latin typeface="Tietoevry Sans 1"/>
                        </a:rPr>
                        <a:t>Candido, Dimos &amp; Stian </a:t>
                      </a:r>
                      <a:endParaRPr lang="en-GB" sz="1800"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92449734"/>
                  </a:ext>
                </a:extLst>
              </a:tr>
              <a:tr h="607062">
                <a:tc>
                  <a:txBody>
                    <a:bodyPr/>
                    <a:lstStyle/>
                    <a:p>
                      <a:pPr algn="l" rtl="0" fontAlgn="base">
                        <a:lnSpc>
                          <a:spcPts val="1875"/>
                        </a:lnSpc>
                        <a:spcAft>
                          <a:spcPts val="1300"/>
                        </a:spcAft>
                        <a:buNone/>
                      </a:pPr>
                      <a:r>
                        <a:rPr lang="en-GB" sz="1800" b="0" i="0" dirty="0">
                          <a:effectLst/>
                          <a:latin typeface="Tietoevry Sans 1"/>
                        </a:rPr>
                        <a:t>17.30   </a:t>
                      </a:r>
                      <a:endParaRPr lang="en-GB" sz="1800"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875"/>
                        </a:lnSpc>
                        <a:spcAft>
                          <a:spcPts val="1300"/>
                        </a:spcAft>
                        <a:buNone/>
                      </a:pPr>
                      <a:r>
                        <a:rPr lang="en-GB" sz="1800" b="0" i="0">
                          <a:effectLst/>
                          <a:latin typeface="Tietoevry Sans 1"/>
                        </a:rPr>
                        <a:t>EMS for 2025 </a:t>
                      </a:r>
                      <a:endParaRPr lang="en-GB" sz="1800"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875"/>
                        </a:lnSpc>
                        <a:spcAft>
                          <a:spcPts val="1300"/>
                        </a:spcAft>
                        <a:buNone/>
                      </a:pPr>
                      <a:r>
                        <a:rPr lang="en-GB" sz="1800" b="0" i="0" dirty="0">
                          <a:effectLst/>
                          <a:latin typeface="Tietoevry Sans 1"/>
                        </a:rPr>
                        <a:t>Morten &amp; Dany </a:t>
                      </a:r>
                      <a:endParaRPr lang="en-GB" sz="1800"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41373519"/>
                  </a:ext>
                </a:extLst>
              </a:tr>
              <a:tr h="607062">
                <a:tc>
                  <a:txBody>
                    <a:bodyPr/>
                    <a:lstStyle/>
                    <a:p>
                      <a:pPr algn="l" rtl="0" fontAlgn="base">
                        <a:lnSpc>
                          <a:spcPts val="1875"/>
                        </a:lnSpc>
                        <a:spcAft>
                          <a:spcPts val="1300"/>
                        </a:spcAft>
                        <a:buNone/>
                      </a:pPr>
                      <a:r>
                        <a:rPr lang="en-GB" sz="1800" b="0" i="0">
                          <a:effectLst/>
                          <a:latin typeface="Tietoevry Sans 1"/>
                        </a:rPr>
                        <a:t>19.00 – 21.00 </a:t>
                      </a:r>
                      <a:endParaRPr lang="en-GB" sz="1800"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2">
                  <a:txBody>
                    <a:bodyPr/>
                    <a:lstStyle/>
                    <a:p>
                      <a:pPr algn="ctr" rtl="0" fontAlgn="base">
                        <a:lnSpc>
                          <a:spcPts val="1875"/>
                        </a:lnSpc>
                        <a:spcAft>
                          <a:spcPts val="1300"/>
                        </a:spcAft>
                        <a:buNone/>
                      </a:pPr>
                      <a:r>
                        <a:rPr lang="en-GB" sz="1800" b="1" i="1" dirty="0">
                          <a:solidFill>
                            <a:srgbClr val="FF0000"/>
                          </a:solidFill>
                          <a:effectLst/>
                          <a:latin typeface="Tietoevry Sans 1"/>
                        </a:rPr>
                        <a:t>Dinner (local restaurant)</a:t>
                      </a:r>
                      <a:r>
                        <a:rPr lang="en-GB" sz="1800" b="0" i="0" dirty="0">
                          <a:solidFill>
                            <a:srgbClr val="FF0000"/>
                          </a:solidFill>
                          <a:effectLst/>
                          <a:latin typeface="Tietoevry Sans 1"/>
                        </a:rPr>
                        <a:t> </a:t>
                      </a:r>
                      <a:endParaRPr lang="en-GB" sz="1800"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952032683"/>
                  </a:ext>
                </a:extLst>
              </a:tr>
            </a:tbl>
          </a:graphicData>
        </a:graphic>
      </p:graphicFrame>
    </p:spTree>
    <p:extLst>
      <p:ext uri="{BB962C8B-B14F-4D97-AF65-F5344CB8AC3E}">
        <p14:creationId xmlns:p14="http://schemas.microsoft.com/office/powerpoint/2010/main" val="2800719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919F73-B6C2-4A43-95E2-833EC48925FE}">
  <ds:schemaRefs>
    <ds:schemaRef ds:uri="http://schemas.microsoft.com/office/2006/documentManagement/types"/>
    <ds:schemaRef ds:uri="16c05727-aa75-4e4a-9b5f-8a80a1165891"/>
    <ds:schemaRef ds:uri="http://schemas.microsoft.com/office/2006/metadata/properties"/>
    <ds:schemaRef ds:uri="http://schemas.microsoft.com/office/infopath/2007/PartnerControls"/>
    <ds:schemaRef ds:uri="71af3243-3dd4-4a8d-8c0d-dd76da1f02a5"/>
    <ds:schemaRef ds:uri="http://purl.org/dc/dcmitype/"/>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3C8E00D1-8EA3-4E42-801D-0253E1EAF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18818</TotalTime>
  <Words>5468</Words>
  <Application>Microsoft Office PowerPoint</Application>
  <PresentationFormat>Widescreen</PresentationFormat>
  <Paragraphs>427</Paragraphs>
  <Slides>68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Aptos</vt:lpstr>
      <vt:lpstr>Arial</vt:lpstr>
      <vt:lpstr>Calibri</vt:lpstr>
      <vt:lpstr>Calibri Light</vt:lpstr>
      <vt:lpstr>Calibri-Bold</vt:lpstr>
      <vt:lpstr>Symbol</vt:lpstr>
      <vt:lpstr>Tietoevry Sans 1</vt:lpstr>
      <vt:lpstr>WordVisiCarriageReturn_MSFontService</vt:lpstr>
      <vt:lpstr>Office Theme</vt:lpstr>
      <vt:lpstr>E  The 30th  E&amp;A Waterski, Cableski and Disabled Officials seminar 2025</vt:lpstr>
      <vt:lpstr>Thank you</vt:lpstr>
      <vt:lpstr>Thank you</vt:lpstr>
      <vt:lpstr>E&amp;A Waterski, Cableski and Disabled Officials seminar 2025</vt:lpstr>
      <vt:lpstr>E&amp;A Waterski, Cableski and Disabled Officials seminar 2025</vt:lpstr>
      <vt:lpstr>E&amp;A Waterski, Cableski and Disabled Officials seminar 2025</vt:lpstr>
      <vt:lpstr>E&amp;A Waterski, Cableski and Disabled Officials seminar 2025</vt:lpstr>
      <vt:lpstr>E&amp;A Waterski, Cableski and Disabled Officials seminar 2025</vt:lpstr>
      <vt:lpstr>PowerPoint Presentation</vt:lpstr>
      <vt:lpstr>PowerPoint Presentation</vt:lpstr>
      <vt:lpstr>PowerPoint Presentation</vt:lpstr>
      <vt:lpstr>PowerPoint Presentation</vt:lpstr>
      <vt:lpstr>PowerPoint Presentation</vt:lpstr>
      <vt:lpstr>E&amp;A Waterski, Cableski and Disabled Officials seminar 2025</vt:lpstr>
      <vt:lpstr>E&amp;A Waterski, Cableski and Disabled Officials seminar 2025</vt:lpstr>
      <vt:lpstr>Rules Update</vt:lpstr>
      <vt:lpstr>  Rule 1.10 IWWF Licence Rule has been updated but no change to intent</vt:lpstr>
      <vt:lpstr>Rule 1.11 and 1.12</vt:lpstr>
      <vt:lpstr>1.13 Recordings/Transmissions</vt:lpstr>
      <vt:lpstr>PowerPoint Presentation</vt:lpstr>
      <vt:lpstr>PowerPoint Presentation</vt:lpstr>
      <vt:lpstr>PowerPoint Presentation</vt:lpstr>
      <vt:lpstr>PowerPoint Presentation</vt:lpstr>
      <vt:lpstr>PowerPoint Presentation</vt:lpstr>
      <vt:lpstr>8.08: A Miss or "Riding Over" </vt:lpstr>
      <vt:lpstr>8.12: Ties </vt:lpstr>
      <vt:lpstr>8.13: Slalom Judging </vt:lpstr>
      <vt:lpstr>8.15: Boat Path/End Course Video </vt:lpstr>
      <vt:lpstr>8.15: Boat Path/End Course Video </vt:lpstr>
      <vt:lpstr>8.15: Boat Path/End Course Video </vt:lpstr>
      <vt:lpstr>8.15: Boat Path/End Course Video </vt:lpstr>
      <vt:lpstr>8.15: Boat Path/End Course Video </vt:lpstr>
      <vt:lpstr>Rule 9.15 &amp; 12.07 Trick Re-Rides   </vt:lpstr>
      <vt:lpstr>10.05: Jump Speeds and Ramp Height (55+ 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will be implemented in 2026 after the new EMS Ranking List has had the necessary changes made to include these situations If a skier competes in a different age division: •         Slalom scores at 58, 55, 52 or 49 will be equal to a score at any slower speed of 55, 52, 49 or 46.  •         Trick scores will be accepted as they are. • A Jump score executed in a different age division from the athlete's own, can only be used in the skiers age-division ranking list, if performed with a ramp height and speed appropriate to the athlete's age division. If not, the score will only be valid for the U-21 and Open age divisions.</vt:lpstr>
      <vt:lpstr>25.09: Minimum Competition Standards </vt:lpstr>
      <vt:lpstr>25.09: Minimum Competition Standards </vt:lpstr>
      <vt:lpstr>25.09: Minimum Competition Standards </vt:lpstr>
      <vt:lpstr>                 Europe &amp; Africa Additional Rules    </vt:lpstr>
      <vt:lpstr>                    Europe &amp; Africa Additional Rules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E&amp;A Waterski Officials seminar 2023</dc:title>
  <dc:creator>Gavin Kelly</dc:creator>
  <cp:lastModifiedBy>Gavin Kelly</cp:lastModifiedBy>
  <cp:revision>62</cp:revision>
  <dcterms:created xsi:type="dcterms:W3CDTF">2023-01-31T16:08:22Z</dcterms:created>
  <dcterms:modified xsi:type="dcterms:W3CDTF">2025-04-13T09:34:17Z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