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30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73100" y="2870200"/>
            <a:ext cx="23050500" cy="45593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73100" y="7416800"/>
            <a:ext cx="23050500" cy="181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xfrm>
            <a:off x="1435100" y="1066800"/>
            <a:ext cx="21501100" cy="11557000"/>
          </a:xfrm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lose-up of Ducati motorcycle engine components"/>
          <p:cNvSpPr>
            <a:spLocks noGrp="1"/>
          </p:cNvSpPr>
          <p:nvPr>
            <p:ph type="pic" sz="half" idx="21"/>
          </p:nvPr>
        </p:nvSpPr>
        <p:spPr>
          <a:xfrm>
            <a:off x="12420509" y="5714207"/>
            <a:ext cx="11023601" cy="8255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2" name="Close-up of Ducati motorcycle gas cap"/>
          <p:cNvSpPr>
            <a:spLocks noGrp="1"/>
          </p:cNvSpPr>
          <p:nvPr>
            <p:ph type="pic" sz="half" idx="22"/>
          </p:nvPr>
        </p:nvSpPr>
        <p:spPr>
          <a:xfrm>
            <a:off x="12420600" y="-673100"/>
            <a:ext cx="11023600" cy="8255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Black and white photo of Ducati motorcycle engine components"/>
          <p:cNvSpPr>
            <a:spLocks noGrp="1"/>
          </p:cNvSpPr>
          <p:nvPr>
            <p:ph type="pic" idx="23"/>
          </p:nvPr>
        </p:nvSpPr>
        <p:spPr>
          <a:xfrm>
            <a:off x="-825499" y="-2108200"/>
            <a:ext cx="13804901" cy="184432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001000"/>
            <a:ext cx="196215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–Johnny Appleseed</a:t>
            </a:r>
          </a:p>
        </p:txBody>
      </p:sp>
      <p:sp>
        <p:nvSpPr>
          <p:cNvPr id="112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74900" y="5892800"/>
            <a:ext cx="196215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</a:t>
            </a:r>
          </a:p>
        </p:txBody>
      </p:sp>
      <p:sp>
        <p:nvSpPr>
          <p:cNvPr id="113" name="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ront view of a red Ducati motorcycle against a black background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1" name="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file view of a red Ducati motorcycle"/>
          <p:cNvSpPr>
            <a:spLocks noGrp="1"/>
          </p:cNvSpPr>
          <p:nvPr>
            <p:ph type="pic" idx="21"/>
          </p:nvPr>
        </p:nvSpPr>
        <p:spPr>
          <a:xfrm>
            <a:off x="4280774" y="-1688429"/>
            <a:ext cx="15829857" cy="11849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2387600" y="9728200"/>
            <a:ext cx="19621500" cy="1803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7600" y="11518900"/>
            <a:ext cx="19621500" cy="1600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673100" y="4572000"/>
            <a:ext cx="23050500" cy="45593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ont view of a red Ducati motorcycle"/>
          <p:cNvSpPr>
            <a:spLocks noGrp="1"/>
          </p:cNvSpPr>
          <p:nvPr>
            <p:ph type="pic" idx="21"/>
          </p:nvPr>
        </p:nvSpPr>
        <p:spPr>
          <a:xfrm>
            <a:off x="10590462" y="1511300"/>
            <a:ext cx="13644824" cy="1212873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73100" y="1435100"/>
            <a:ext cx="11049000" cy="5461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73100" y="6870700"/>
            <a:ext cx="11049000" cy="5461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ont view of a red Ducati motorcycle"/>
          <p:cNvSpPr>
            <a:spLocks noGrp="1"/>
          </p:cNvSpPr>
          <p:nvPr>
            <p:ph type="pic" sz="half" idx="21"/>
          </p:nvPr>
        </p:nvSpPr>
        <p:spPr>
          <a:xfrm>
            <a:off x="11814854" y="3233783"/>
            <a:ext cx="11753235" cy="104473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73100" y="355600"/>
            <a:ext cx="230505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73100" y="3835400"/>
            <a:ext cx="23050500" cy="886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01"/>
          <p:cNvSpPr txBox="1">
            <a:spLocks noGrp="1"/>
          </p:cNvSpPr>
          <p:nvPr>
            <p:ph type="sldNum" sz="quarter" idx="2"/>
          </p:nvPr>
        </p:nvSpPr>
        <p:spPr>
          <a:xfrm>
            <a:off x="11976100" y="13081000"/>
            <a:ext cx="419100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584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1168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752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2336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9210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3505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4089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4673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5257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-78595"/>
            <a:satOff val="12505"/>
            <a:lumOff val="1387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afeGuarding &amp; the IWWF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SafeGuarding &amp; the IWWF</a:t>
            </a:r>
          </a:p>
        </p:txBody>
      </p:sp>
      <p:pic>
        <p:nvPicPr>
          <p:cNvPr id="138" name="Screenshot 2025-03-25 at 6.11.10 PM.png" descr="Screenshot 2025-03-25 at 6.11.1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286" y="1432417"/>
            <a:ext cx="10679429" cy="76693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Let’s commit to making sport a place where individuals are empowered, where their voices are heard, and where their well-being is protected. Because only in a safe environment can athletes truly thrive, perform at their best, and enjoy the lifelong benef"/>
          <p:cNvSpPr txBox="1">
            <a:spLocks noGrp="1"/>
          </p:cNvSpPr>
          <p:nvPr>
            <p:ph type="title"/>
          </p:nvPr>
        </p:nvSpPr>
        <p:spPr>
          <a:xfrm>
            <a:off x="2079768" y="9645729"/>
            <a:ext cx="20933954" cy="3902444"/>
          </a:xfrm>
          <a:prstGeom prst="rect">
            <a:avLst/>
          </a:prstGeom>
        </p:spPr>
        <p:txBody>
          <a:bodyPr/>
          <a:lstStyle>
            <a:lvl1pPr defTabSz="338327">
              <a:spcBef>
                <a:spcPts val="800"/>
              </a:spcBef>
              <a:defRPr sz="4810" cap="none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Let’s commit to making sport a place where individuals are empowered, where their voices are heard, and where their well-being is protected. Because only in a safe environment can athletes truly thrive, perform at their best, and enjoy the lifelong benefits of sport.</a:t>
            </a:r>
          </a:p>
        </p:txBody>
      </p:sp>
      <p:pic>
        <p:nvPicPr>
          <p:cNvPr id="175" name="IMG_3430.jpg" descr="IMG_34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497" y="346504"/>
            <a:ext cx="13334495" cy="86503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Iwwf.Spor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Iwwf.Sport</a:t>
            </a:r>
          </a:p>
        </p:txBody>
      </p:sp>
      <p:sp>
        <p:nvSpPr>
          <p:cNvPr id="178" name="Safe Sport Policy"/>
          <p:cNvSpPr txBox="1">
            <a:spLocks noGrp="1"/>
          </p:cNvSpPr>
          <p:nvPr>
            <p:ph type="body" sz="quarter" idx="1"/>
          </p:nvPr>
        </p:nvSpPr>
        <p:spPr>
          <a:xfrm>
            <a:off x="2381250" y="11876275"/>
            <a:ext cx="19621500" cy="1600201"/>
          </a:xfrm>
          <a:prstGeom prst="rect">
            <a:avLst/>
          </a:prstGeom>
        </p:spPr>
        <p:txBody>
          <a:bodyPr/>
          <a:lstStyle/>
          <a:p>
            <a:r>
              <a:t>Safe Sport Policy </a:t>
            </a:r>
          </a:p>
        </p:txBody>
      </p:sp>
      <p:pic>
        <p:nvPicPr>
          <p:cNvPr id="179" name="eda6f167-3b6b-485f-bc09-81559e9602ed-Hansen_7.jpg.jpeg" descr="eda6f167-3b6b-485f-bc09-81559e9602ed-Hansen_7.jp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865" y="530661"/>
            <a:ext cx="13786126" cy="90863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Whether you are an athlete, a coach, an official, or simply someone passionate about sport, we all share a common responsibility: ensuring that sport is a safe, supportive,…"/>
          <p:cNvSpPr txBox="1">
            <a:spLocks noGrp="1"/>
          </p:cNvSpPr>
          <p:nvPr>
            <p:ph type="body" idx="1"/>
          </p:nvPr>
        </p:nvSpPr>
        <p:spPr>
          <a:xfrm>
            <a:off x="666750" y="1498714"/>
            <a:ext cx="23050500" cy="8864601"/>
          </a:xfrm>
          <a:prstGeom prst="rect">
            <a:avLst/>
          </a:prstGeom>
        </p:spPr>
        <p:txBody>
          <a:bodyPr/>
          <a:lstStyle/>
          <a:p>
            <a:pPr marL="0" indent="0" algn="ctr" defTabSz="457200">
              <a:lnSpc>
                <a:spcPct val="100000"/>
              </a:lnSpc>
              <a:spcBef>
                <a:spcPts val="1200"/>
              </a:spcBef>
              <a:buSzTx/>
              <a:buNone/>
              <a:defRPr sz="7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Whether you are an athlete, a coach, an official, or simply someone passionate about sport, we all share a common responsibility: ensuring that sport is a safe, supportive, </a:t>
            </a:r>
          </a:p>
          <a:p>
            <a:pPr marL="0" indent="0" algn="ctr" defTabSz="457200">
              <a:lnSpc>
                <a:spcPct val="100000"/>
              </a:lnSpc>
              <a:spcBef>
                <a:spcPts val="1200"/>
              </a:spcBef>
              <a:buSzTx/>
              <a:buNone/>
              <a:defRPr sz="7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and positive environment for everyone involved.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he Pillars of Safe Spor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satOff val="-5995"/>
                    <a:lumOff val="-11002"/>
                  </a:schemeClr>
                </a:solidFill>
              </a:defRPr>
            </a:lvl1pPr>
          </a:lstStyle>
          <a:p>
            <a:r>
              <a:t>The Pillars of Safe Sport</a:t>
            </a:r>
          </a:p>
        </p:txBody>
      </p:sp>
      <p:sp>
        <p:nvSpPr>
          <p:cNvPr id="143" name="Sport has the power to transform lives. It builds confidence, promotes teamwork, and encourages a healthy lifestyle. However, for sport to have its full positive impact, it must be a space where everyone feels safe—physically, emotionally, and psychologi"/>
          <p:cNvSpPr txBox="1">
            <a:spLocks noGrp="1"/>
          </p:cNvSpPr>
          <p:nvPr>
            <p:ph type="body" sz="half" idx="1"/>
          </p:nvPr>
        </p:nvSpPr>
        <p:spPr>
          <a:xfrm>
            <a:off x="673100" y="3533005"/>
            <a:ext cx="11049000" cy="8864601"/>
          </a:xfrm>
          <a:prstGeom prst="rect">
            <a:avLst/>
          </a:prstGeom>
        </p:spPr>
        <p:txBody>
          <a:bodyPr/>
          <a:lstStyle/>
          <a:p>
            <a:pPr marL="0" indent="0" algn="ctr" defTabSz="457200">
              <a:spcBef>
                <a:spcPts val="1200"/>
              </a:spcBef>
              <a:buSzTx/>
              <a:buNone/>
              <a:defRPr sz="5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Sport has the power to transform lives. It builds confidence, promotes teamwork, and encourages a healthy lifestyle. However, for sport to have its full positive impact, it must be a space where everyone feels safe—</a:t>
            </a:r>
            <a:r>
              <a:rPr>
                <a:solidFill>
                  <a:schemeClr val="accent1">
                    <a:satOff val="-5995"/>
                    <a:lumOff val="-11002"/>
                  </a:schemeClr>
                </a:solidFill>
              </a:rPr>
              <a:t>physically, emotionally, and psychologically.</a:t>
            </a:r>
          </a:p>
        </p:txBody>
      </p:sp>
      <p:pic>
        <p:nvPicPr>
          <p:cNvPr id="144" name="Screenshot 2025-04-02 at 9.41.55 AM.png" descr="Screenshot 2025-04-02 at 9.41.5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4706" y="4653275"/>
            <a:ext cx="11892188" cy="66240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afeguarding in sport means protecting athletes from harm, abuse, neglect, and exploitation. It ensures that sport remains a place of respect, inclusion, and enjoyment for all. Without effective safeguarding measures, the very environment meant to empowe"/>
          <p:cNvSpPr txBox="1">
            <a:spLocks noGrp="1"/>
          </p:cNvSpPr>
          <p:nvPr>
            <p:ph type="body" idx="1"/>
          </p:nvPr>
        </p:nvSpPr>
        <p:spPr>
          <a:xfrm>
            <a:off x="1435100" y="1066800"/>
            <a:ext cx="22316471" cy="7635750"/>
          </a:xfrm>
          <a:prstGeom prst="rect">
            <a:avLst/>
          </a:prstGeom>
        </p:spPr>
        <p:txBody>
          <a:bodyPr/>
          <a:lstStyle>
            <a:lvl1pPr marL="0" indent="0" algn="ctr" defTabSz="457200">
              <a:lnSpc>
                <a:spcPct val="100000"/>
              </a:lnSpc>
              <a:spcBef>
                <a:spcPts val="1200"/>
              </a:spcBef>
              <a:buSzTx/>
              <a:buNone/>
              <a:defRPr sz="5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Safeguarding in sport means protecting athletes from harm, abuse, neglect, and exploitation. It ensures that sport remains a place of respect, inclusion, and enjoyment for all. Without effective safeguarding measures, the very environment meant to empower individuals can instead become one of fear, mistreatment, and lost potential.</a:t>
            </a:r>
          </a:p>
        </p:txBody>
      </p:sp>
      <p:pic>
        <p:nvPicPr>
          <p:cNvPr id="147" name="Screenshot 2025-03-25 at 6.36.35 PM.png" descr="Screenshot 2025-03-25 at 6.36.3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4245" y="9066890"/>
            <a:ext cx="6339892" cy="40582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Front view of a red Ducati motorcycle" descr="Front view of a red Ducati motorcycl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r="3347"/>
          <a:stretch>
            <a:fillRect/>
          </a:stretch>
        </p:blipFill>
        <p:spPr>
          <a:xfrm>
            <a:off x="1174750" y="916962"/>
            <a:ext cx="10045700" cy="10896601"/>
          </a:xfrm>
          <a:prstGeom prst="rect">
            <a:avLst/>
          </a:prstGeom>
        </p:spPr>
      </p:pic>
      <p:sp>
        <p:nvSpPr>
          <p:cNvPr id="150" name="No matter how subtle or obvious the signs may be, they must never be ignored…"/>
          <p:cNvSpPr txBox="1">
            <a:spLocks noGrp="1"/>
          </p:cNvSpPr>
          <p:nvPr>
            <p:ph type="title"/>
          </p:nvPr>
        </p:nvSpPr>
        <p:spPr>
          <a:xfrm>
            <a:off x="12077700" y="2369774"/>
            <a:ext cx="11049000" cy="5461001"/>
          </a:xfrm>
          <a:prstGeom prst="rect">
            <a:avLst/>
          </a:prstGeom>
        </p:spPr>
        <p:txBody>
          <a:bodyPr/>
          <a:lstStyle/>
          <a:p>
            <a:pPr defTabSz="457200">
              <a:spcBef>
                <a:spcPts val="1200"/>
              </a:spcBef>
              <a:defRPr sz="4100" cap="none">
                <a:solidFill>
                  <a:schemeClr val="accent1">
                    <a:satOff val="-5995"/>
                    <a:lumOff val="-1100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defTabSz="457200">
              <a:spcBef>
                <a:spcPts val="1200"/>
              </a:spcBef>
              <a:defRPr sz="6400" cap="none">
                <a:solidFill>
                  <a:schemeClr val="accent1">
                    <a:satOff val="-5995"/>
                    <a:lumOff val="-1100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No matter how subtle or obvious the signs may be, they must never be ignored…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Different Forms of Abuse"/>
          <p:cNvSpPr txBox="1">
            <a:spLocks noGrp="1"/>
          </p:cNvSpPr>
          <p:nvPr>
            <p:ph type="body" sz="quarter" idx="1"/>
          </p:nvPr>
        </p:nvSpPr>
        <p:spPr>
          <a:xfrm>
            <a:off x="6337213" y="546443"/>
            <a:ext cx="11709574" cy="1753661"/>
          </a:xfrm>
          <a:prstGeom prst="rect">
            <a:avLst/>
          </a:prstGeom>
        </p:spPr>
        <p:txBody>
          <a:bodyPr/>
          <a:lstStyle>
            <a:lvl1pPr marL="0" indent="0" algn="ctr" defTabSz="352043">
              <a:lnSpc>
                <a:spcPct val="100000"/>
              </a:lnSpc>
              <a:spcBef>
                <a:spcPts val="900"/>
              </a:spcBef>
              <a:buSzTx/>
              <a:buNone/>
              <a:defRPr sz="6622" b="1">
                <a:solidFill>
                  <a:schemeClr val="accent1">
                    <a:satOff val="-5995"/>
                    <a:lumOff val="-1100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Different Forms of Abuse</a:t>
            </a:r>
            <a:endParaRPr sz="3311"/>
          </a:p>
        </p:txBody>
      </p:sp>
      <p:sp>
        <p:nvSpPr>
          <p:cNvPr id="153" name="Physical Abuse: Unexplained bruises, injuries, or reluctance to participate in training."/>
          <p:cNvSpPr txBox="1"/>
          <p:nvPr/>
        </p:nvSpPr>
        <p:spPr>
          <a:xfrm>
            <a:off x="1444349" y="1656798"/>
            <a:ext cx="16711970" cy="1914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256031" indent="-177800" defTabSz="256031">
              <a:lnSpc>
                <a:spcPct val="100000"/>
              </a:lnSpc>
              <a:spcBef>
                <a:spcPts val="600"/>
              </a:spcBef>
              <a:buClr>
                <a:srgbClr val="535353"/>
              </a:buClr>
              <a:buSzPct val="82000"/>
              <a:buFont typeface="Times Roman"/>
              <a:buChar char="•"/>
              <a:defRPr sz="3696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>
                <a:solidFill>
                  <a:schemeClr val="accent1">
                    <a:satOff val="-5995"/>
                    <a:lumOff val="-11002"/>
                  </a:schemeClr>
                </a:solidFill>
              </a:rPr>
              <a:t>Physical Abuse:</a:t>
            </a:r>
            <a:r>
              <a:t> Unexplained bruises, injuries, or reluctance to participate in training.</a:t>
            </a:r>
          </a:p>
        </p:txBody>
      </p:sp>
      <p:sp>
        <p:nvSpPr>
          <p:cNvPr id="154" name="Neglect: Lack of proper nutrition, rest, or medical care, as well as being forced to train through injury or illness."/>
          <p:cNvSpPr txBox="1"/>
          <p:nvPr/>
        </p:nvSpPr>
        <p:spPr>
          <a:xfrm>
            <a:off x="7607285" y="6129396"/>
            <a:ext cx="14404314" cy="3720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defTabSz="457200">
              <a:lnSpc>
                <a:spcPct val="100000"/>
              </a:lnSpc>
              <a:spcBef>
                <a:spcPts val="1200"/>
              </a:spcBef>
              <a:defRPr sz="49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300" dirty="0"/>
          </a:p>
          <a:p>
            <a:pPr marL="457199" indent="-317499" defTabSz="457200">
              <a:lnSpc>
                <a:spcPct val="100000"/>
              </a:lnSpc>
              <a:spcBef>
                <a:spcPts val="1200"/>
              </a:spcBef>
              <a:buClr>
                <a:srgbClr val="535353"/>
              </a:buClr>
              <a:buSzPct val="82000"/>
              <a:buFont typeface="Times Roman"/>
              <a:buChar char="•"/>
              <a:defRPr sz="49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 dirty="0">
                <a:solidFill>
                  <a:schemeClr val="accent1">
                    <a:satOff val="-5995"/>
                    <a:lumOff val="-11002"/>
                  </a:schemeClr>
                </a:solidFill>
              </a:rPr>
              <a:t>Neglect:</a:t>
            </a:r>
            <a:r>
              <a:rPr dirty="0"/>
              <a:t> </a:t>
            </a:r>
            <a:r>
              <a:rPr sz="4300" dirty="0"/>
              <a:t>Lack of proper nutrition, rest, or medical care, as well as being forced to train through injury or illness.</a:t>
            </a:r>
          </a:p>
        </p:txBody>
      </p:sp>
      <p:sp>
        <p:nvSpPr>
          <p:cNvPr id="155" name="Bullying or Harassment: Intimidation, exclusion, or repeated negative comments from peers, coaches, or officials."/>
          <p:cNvSpPr txBox="1"/>
          <p:nvPr/>
        </p:nvSpPr>
        <p:spPr>
          <a:xfrm>
            <a:off x="2072978" y="9151266"/>
            <a:ext cx="20238044" cy="3976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defTabSz="457200">
              <a:lnSpc>
                <a:spcPct val="100000"/>
              </a:lnSpc>
              <a:spcBef>
                <a:spcPts val="1200"/>
              </a:spcBef>
              <a:defRPr sz="49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300" dirty="0"/>
          </a:p>
          <a:p>
            <a:pPr marL="457200" indent="-317500" defTabSz="457200">
              <a:lnSpc>
                <a:spcPct val="100000"/>
              </a:lnSpc>
              <a:spcBef>
                <a:spcPts val="1200"/>
              </a:spcBef>
              <a:buClr>
                <a:srgbClr val="535353"/>
              </a:buClr>
              <a:buSzPct val="82000"/>
              <a:buFont typeface="Times Roman"/>
              <a:buChar char="•"/>
              <a:defRPr sz="4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 dirty="0">
                <a:solidFill>
                  <a:schemeClr val="accent1">
                    <a:satOff val="-5995"/>
                    <a:lumOff val="-11002"/>
                  </a:schemeClr>
                </a:solidFill>
              </a:rPr>
              <a:t>Bullying or Harassment:</a:t>
            </a:r>
            <a:r>
              <a:rPr dirty="0"/>
              <a:t> Intimidation, exclusion, or repeated negative comments from peers, coaches, or officials.</a:t>
            </a:r>
            <a:endParaRPr sz="4300" dirty="0"/>
          </a:p>
        </p:txBody>
      </p:sp>
      <p:sp>
        <p:nvSpPr>
          <p:cNvPr id="156" name="Emotional Abuse: Signs of fear, anxiety, or low self-esteem, particularly in relation to interactions with a coach, teammate, or official."/>
          <p:cNvSpPr txBox="1"/>
          <p:nvPr/>
        </p:nvSpPr>
        <p:spPr>
          <a:xfrm>
            <a:off x="6967614" y="2480133"/>
            <a:ext cx="15683656" cy="2974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defTabSz="342900">
              <a:lnSpc>
                <a:spcPct val="100000"/>
              </a:lnSpc>
              <a:spcBef>
                <a:spcPts val="900"/>
              </a:spcBef>
              <a:defRPr sz="3675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225"/>
          </a:p>
          <a:p>
            <a:pPr marL="342899" indent="-238124" defTabSz="342900">
              <a:lnSpc>
                <a:spcPct val="100000"/>
              </a:lnSpc>
              <a:spcBef>
                <a:spcPts val="900"/>
              </a:spcBef>
              <a:buClr>
                <a:srgbClr val="535353"/>
              </a:buClr>
              <a:buSzPct val="82000"/>
              <a:buFont typeface="Times Roman"/>
              <a:buChar char="•"/>
              <a:defRPr sz="3675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>
                <a:solidFill>
                  <a:schemeClr val="accent1">
                    <a:satOff val="-5995"/>
                    <a:lumOff val="-11002"/>
                  </a:schemeClr>
                </a:solidFill>
              </a:rPr>
              <a:t>Emotional Abuse:</a:t>
            </a:r>
            <a:r>
              <a:t> </a:t>
            </a:r>
            <a:r>
              <a:rPr sz="3225"/>
              <a:t>Signs of fear, anxiety, or low self-esteem, particularly in relation to interactions with a coach, teammate, or official.</a:t>
            </a:r>
          </a:p>
          <a:p>
            <a:pPr defTabSz="342900">
              <a:lnSpc>
                <a:spcPct val="100000"/>
              </a:lnSpc>
              <a:spcBef>
                <a:spcPts val="900"/>
              </a:spcBef>
              <a:defRPr sz="3675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225"/>
          </a:p>
        </p:txBody>
      </p:sp>
      <p:sp>
        <p:nvSpPr>
          <p:cNvPr id="157" name="Sexual Abuse or Harassment: Inappropriate comments, unwanted physical contact, or secretive behaviour between an athlete and an authority figure."/>
          <p:cNvSpPr txBox="1"/>
          <p:nvPr/>
        </p:nvSpPr>
        <p:spPr>
          <a:xfrm>
            <a:off x="280624" y="4244817"/>
            <a:ext cx="16711970" cy="2576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defTabSz="205739">
              <a:lnSpc>
                <a:spcPct val="100000"/>
              </a:lnSpc>
              <a:spcBef>
                <a:spcPts val="500"/>
              </a:spcBef>
              <a:defRPr sz="279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205739" indent="-142875" defTabSz="205739">
              <a:lnSpc>
                <a:spcPct val="100000"/>
              </a:lnSpc>
              <a:spcBef>
                <a:spcPts val="500"/>
              </a:spcBef>
              <a:buClr>
                <a:srgbClr val="535353"/>
              </a:buClr>
              <a:buSzPct val="82000"/>
              <a:buFont typeface="Times Roman"/>
              <a:buChar char="•"/>
              <a:defRPr sz="3375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 dirty="0">
                <a:solidFill>
                  <a:schemeClr val="accent1">
                    <a:satOff val="-5995"/>
                    <a:lumOff val="-11002"/>
                  </a:schemeClr>
                </a:solidFill>
              </a:rPr>
              <a:t>Sexual Abuse or Harassment:</a:t>
            </a:r>
            <a:r>
              <a:rPr dirty="0"/>
              <a:t> Inappropriate comments, unwanted physical contact, or secretive </a:t>
            </a:r>
            <a:r>
              <a:rPr dirty="0" err="1"/>
              <a:t>behaviour</a:t>
            </a:r>
            <a:r>
              <a:rPr dirty="0"/>
              <a:t> between an athlete and an authority figure.</a:t>
            </a:r>
          </a:p>
          <a:p>
            <a:pPr defTabSz="205739">
              <a:lnSpc>
                <a:spcPct val="100000"/>
              </a:lnSpc>
              <a:spcBef>
                <a:spcPts val="500"/>
              </a:spcBef>
              <a:defRPr sz="279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pic>
        <p:nvPicPr>
          <p:cNvPr id="158" name="Screenshot 2025-03-25 at 8.46.05 PM.png" descr="Screenshot 2025-03-25 at 8.46.0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611" y="6326561"/>
            <a:ext cx="2451101" cy="3327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1" animBg="1" advAuto="0"/>
      <p:bldP spid="154" grpId="4" animBg="1" advAuto="0"/>
      <p:bldP spid="155" grpId="5" animBg="1" advAuto="0"/>
      <p:bldP spid="156" grpId="2" animBg="1" advAuto="0"/>
      <p:bldP spid="157" grpId="3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rofile view of a red Ducati motorcycle" descr="Profile view of a red Ducati motorcycl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b="9755"/>
          <a:stretch>
            <a:fillRect/>
          </a:stretch>
        </p:blipFill>
        <p:spPr>
          <a:xfrm>
            <a:off x="2463800" y="736600"/>
            <a:ext cx="19481800" cy="8242300"/>
          </a:xfrm>
          <a:prstGeom prst="rect">
            <a:avLst/>
          </a:prstGeom>
        </p:spPr>
      </p:pic>
      <p:sp>
        <p:nvSpPr>
          <p:cNvPr id="161" name="What do you do if you have…"/>
          <p:cNvSpPr txBox="1">
            <a:spLocks noGrp="1"/>
          </p:cNvSpPr>
          <p:nvPr>
            <p:ph type="body" sz="quarter" idx="1"/>
          </p:nvPr>
        </p:nvSpPr>
        <p:spPr>
          <a:xfrm>
            <a:off x="2381250" y="9747163"/>
            <a:ext cx="19621500" cy="23273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sz="7400">
                <a:solidFill>
                  <a:schemeClr val="accent1">
                    <a:satOff val="-5995"/>
                    <a:lumOff val="-11002"/>
                  </a:schemeClr>
                </a:solidFill>
              </a:defRPr>
            </a:pPr>
            <a:r>
              <a:t>What do you do if you have </a:t>
            </a:r>
          </a:p>
          <a:p>
            <a:pPr>
              <a:defRPr sz="7400">
                <a:solidFill>
                  <a:schemeClr val="accent1">
                    <a:satOff val="-5995"/>
                    <a:lumOff val="-11002"/>
                  </a:schemeClr>
                </a:solidFill>
              </a:defRPr>
            </a:pPr>
            <a:r>
              <a:t>Safeguarding Concerns?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What to Do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spcBef>
                <a:spcPts val="1200"/>
              </a:spcBef>
              <a:defRPr sz="6200" cap="none">
                <a:solidFill>
                  <a:schemeClr val="accent1">
                    <a:satOff val="-5995"/>
                    <a:lumOff val="-11002"/>
                  </a:schemeClr>
                </a:solidFill>
                <a:latin typeface="Apple Chancery"/>
                <a:ea typeface="Apple Chancery"/>
                <a:cs typeface="Apple Chancery"/>
                <a:sym typeface="Apple Chancery"/>
              </a:defRPr>
            </a:pPr>
            <a:r>
              <a:rPr dirty="0"/>
              <a:t>What to Do</a:t>
            </a:r>
          </a:p>
          <a:p>
            <a:pPr defTabSz="457200">
              <a:spcBef>
                <a:spcPts val="1200"/>
              </a:spcBef>
              <a:defRPr sz="4400" cap="none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dirty="0"/>
              <a:t>      </a:t>
            </a:r>
            <a:r>
              <a:rPr dirty="0"/>
              <a:t>If you suspect safeguarding concerns, action must be taken. </a:t>
            </a:r>
          </a:p>
        </p:txBody>
      </p:sp>
      <p:sp>
        <p:nvSpPr>
          <p:cNvPr id="164" name="Listen &amp; Support:   If someone confides in you about abuse or misconduct, listen carefully, believe them, and offer reassurance."/>
          <p:cNvSpPr txBox="1"/>
          <p:nvPr/>
        </p:nvSpPr>
        <p:spPr>
          <a:xfrm>
            <a:off x="812241" y="3191085"/>
            <a:ext cx="19123825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2" defTabSz="457200">
              <a:lnSpc>
                <a:spcPct val="100000"/>
              </a:lnSpc>
              <a:spcBef>
                <a:spcPts val="1200"/>
              </a:spcBef>
              <a:defRPr sz="4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u="sng" dirty="0">
                <a:solidFill>
                  <a:schemeClr val="accent1">
                    <a:satOff val="-5995"/>
                    <a:lumOff val="-11002"/>
                  </a:schemeClr>
                </a:solidFill>
                <a:latin typeface="Apple Chancery"/>
                <a:ea typeface="Apple Chancery"/>
                <a:cs typeface="Apple Chancery"/>
                <a:sym typeface="Apple Chancery"/>
              </a:rPr>
              <a:t>Listen &amp; Support:</a:t>
            </a:r>
            <a:r>
              <a:rPr dirty="0">
                <a:solidFill>
                  <a:schemeClr val="accent1">
                    <a:satOff val="-5995"/>
                    <a:lumOff val="-11002"/>
                  </a:schemeClr>
                </a:solidFill>
                <a:latin typeface="Apple Chancery"/>
                <a:ea typeface="Apple Chancery"/>
                <a:cs typeface="Apple Chancery"/>
                <a:sym typeface="Apple Chancery"/>
              </a:rPr>
              <a:t> </a:t>
            </a:r>
            <a:r>
              <a:rPr dirty="0"/>
              <a:t>  </a:t>
            </a:r>
            <a:r>
              <a:rPr sz="3600" dirty="0"/>
              <a:t>If someone confides in you about abuse or misconduct, listen </a:t>
            </a:r>
            <a:endParaRPr lang="en-GB" sz="3600" dirty="0"/>
          </a:p>
          <a:p>
            <a:pPr lvl="2" defTabSz="457200">
              <a:lnSpc>
                <a:spcPct val="100000"/>
              </a:lnSpc>
              <a:spcBef>
                <a:spcPts val="1200"/>
              </a:spcBef>
              <a:defRPr sz="4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3600" dirty="0"/>
              <a:t>														</a:t>
            </a:r>
            <a:r>
              <a:rPr sz="3600" dirty="0"/>
              <a:t>carefully,</a:t>
            </a:r>
            <a:r>
              <a:rPr lang="en-GB" sz="3600" dirty="0"/>
              <a:t>	</a:t>
            </a:r>
            <a:r>
              <a:rPr sz="3600" dirty="0"/>
              <a:t>believe them, and offer reassurance.</a:t>
            </a:r>
          </a:p>
        </p:txBody>
      </p:sp>
      <p:sp>
        <p:nvSpPr>
          <p:cNvPr id="165" name="Report Concerns:   Whether you witness or suspect something, report it to the appropriate safeguarding officer, governing body, or relevant authority. Silence enables harm."/>
          <p:cNvSpPr txBox="1"/>
          <p:nvPr/>
        </p:nvSpPr>
        <p:spPr>
          <a:xfrm>
            <a:off x="812241" y="4939947"/>
            <a:ext cx="23634675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2" defTabSz="457200">
              <a:lnSpc>
                <a:spcPct val="100000"/>
              </a:lnSpc>
              <a:spcBef>
                <a:spcPts val="1200"/>
              </a:spcBef>
              <a:defRPr sz="4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u="sng" dirty="0">
                <a:solidFill>
                  <a:schemeClr val="accent1">
                    <a:satOff val="-5995"/>
                    <a:lumOff val="-11002"/>
                  </a:schemeClr>
                </a:solidFill>
                <a:latin typeface="Apple Chancery"/>
                <a:ea typeface="Apple Chancery"/>
                <a:cs typeface="Apple Chancery"/>
                <a:sym typeface="Apple Chancery"/>
              </a:rPr>
              <a:t>Report Concerns:</a:t>
            </a:r>
            <a:r>
              <a:rPr dirty="0">
                <a:solidFill>
                  <a:schemeClr val="accent1">
                    <a:satOff val="-5995"/>
                    <a:lumOff val="-11002"/>
                  </a:schemeClr>
                </a:solidFill>
                <a:latin typeface="Apple Chancery"/>
                <a:ea typeface="Apple Chancery"/>
                <a:cs typeface="Apple Chancery"/>
                <a:sym typeface="Apple Chancery"/>
              </a:rPr>
              <a:t> </a:t>
            </a:r>
            <a:r>
              <a:rPr dirty="0">
                <a:latin typeface="Apple Chancery"/>
                <a:ea typeface="Apple Chancery"/>
                <a:cs typeface="Apple Chancery"/>
                <a:sym typeface="Apple Chancery"/>
              </a:rPr>
              <a:t> </a:t>
            </a:r>
            <a:r>
              <a:rPr dirty="0"/>
              <a:t> </a:t>
            </a:r>
            <a:r>
              <a:rPr sz="3600" dirty="0"/>
              <a:t>Whether you witness or suspect something, report it to the appropriate safeguarding </a:t>
            </a:r>
            <a:endParaRPr lang="en-GB" sz="3600" dirty="0"/>
          </a:p>
          <a:p>
            <a:pPr lvl="2" defTabSz="457200">
              <a:lnSpc>
                <a:spcPct val="100000"/>
              </a:lnSpc>
              <a:spcBef>
                <a:spcPts val="1200"/>
              </a:spcBef>
              <a:defRPr sz="4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3600" dirty="0"/>
              <a:t>													  </a:t>
            </a:r>
            <a:r>
              <a:rPr sz="3600" dirty="0"/>
              <a:t>officer, governing body, or relevant authority.</a:t>
            </a:r>
            <a:r>
              <a:rPr lang="en-GB" sz="3600" dirty="0"/>
              <a:t> </a:t>
            </a:r>
            <a:r>
              <a:rPr sz="3600" dirty="0"/>
              <a:t>Silence enables harm.</a:t>
            </a:r>
          </a:p>
        </p:txBody>
      </p:sp>
      <p:sp>
        <p:nvSpPr>
          <p:cNvPr id="166" name="Follow Protocols:   Every club, team, or organization should have safeguarding policies in place. Make sure you are familiar with these procedures and follow them diligently."/>
          <p:cNvSpPr txBox="1"/>
          <p:nvPr/>
        </p:nvSpPr>
        <p:spPr>
          <a:xfrm>
            <a:off x="812241" y="6839087"/>
            <a:ext cx="22123044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2" defTabSz="457200">
              <a:lnSpc>
                <a:spcPct val="100000"/>
              </a:lnSpc>
              <a:spcBef>
                <a:spcPts val="1200"/>
              </a:spcBef>
              <a:defRPr sz="4400">
                <a:solidFill>
                  <a:schemeClr val="accent1">
                    <a:satOff val="-5995"/>
                    <a:lumOff val="-1100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u="sng" dirty="0">
                <a:latin typeface="Apple Chancery"/>
                <a:ea typeface="Apple Chancery"/>
                <a:cs typeface="Apple Chancery"/>
                <a:sym typeface="Apple Chancery"/>
              </a:rPr>
              <a:t>Follow Protocols:</a:t>
            </a:r>
            <a:r>
              <a:rPr dirty="0"/>
              <a:t>   </a:t>
            </a:r>
            <a:r>
              <a:rPr sz="3600" dirty="0">
                <a:solidFill>
                  <a:srgbClr val="000000"/>
                </a:solidFill>
              </a:rPr>
              <a:t>Every club, team, or organization should have safeguarding policies</a:t>
            </a:r>
            <a:r>
              <a:rPr lang="en-GB" sz="360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in place. </a:t>
            </a:r>
            <a:endParaRPr lang="en-GB" sz="3600" dirty="0">
              <a:solidFill>
                <a:srgbClr val="000000"/>
              </a:solidFill>
            </a:endParaRPr>
          </a:p>
          <a:p>
            <a:pPr lvl="2" defTabSz="457200">
              <a:lnSpc>
                <a:spcPct val="100000"/>
              </a:lnSpc>
              <a:spcBef>
                <a:spcPts val="1200"/>
              </a:spcBef>
              <a:defRPr sz="4400">
                <a:solidFill>
                  <a:schemeClr val="accent1">
                    <a:satOff val="-5995"/>
                    <a:lumOff val="-1100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3600" dirty="0">
                <a:solidFill>
                  <a:srgbClr val="000000"/>
                </a:solidFill>
              </a:rPr>
              <a:t>													  </a:t>
            </a:r>
            <a:r>
              <a:rPr sz="3600" dirty="0">
                <a:solidFill>
                  <a:srgbClr val="000000"/>
                </a:solidFill>
              </a:rPr>
              <a:t>Make sure you are familiar with these procedures and follow</a:t>
            </a:r>
            <a:r>
              <a:rPr lang="en-GB" sz="360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them diligently.  </a:t>
            </a:r>
          </a:p>
        </p:txBody>
      </p:sp>
      <p:sp>
        <p:nvSpPr>
          <p:cNvPr id="167" name="Educate yourself and Others:    Regular training and awareness programs help ensure that safeguarding remains a priority in all sports settings."/>
          <p:cNvSpPr txBox="1"/>
          <p:nvPr/>
        </p:nvSpPr>
        <p:spPr>
          <a:xfrm>
            <a:off x="880229" y="8669234"/>
            <a:ext cx="20103260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2" defTabSz="457200">
              <a:lnSpc>
                <a:spcPct val="100000"/>
              </a:lnSpc>
              <a:spcBef>
                <a:spcPts val="1200"/>
              </a:spcBef>
              <a:defRPr sz="4400">
                <a:solidFill>
                  <a:schemeClr val="accent1">
                    <a:satOff val="-5995"/>
                    <a:lumOff val="-1100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u="sng" dirty="0">
                <a:latin typeface="Apple Chancery"/>
                <a:ea typeface="Apple Chancery"/>
                <a:cs typeface="Apple Chancery"/>
                <a:sym typeface="Apple Chancery"/>
              </a:rPr>
              <a:t>Educate yourself and Others:</a:t>
            </a:r>
            <a:r>
              <a:rPr dirty="0">
                <a:solidFill>
                  <a:srgbClr val="000000"/>
                </a:solidFill>
                <a:latin typeface="Apple Chancery"/>
                <a:ea typeface="Apple Chancery"/>
                <a:cs typeface="Apple Chancery"/>
                <a:sym typeface="Apple Chancery"/>
              </a:rPr>
              <a:t> </a:t>
            </a:r>
            <a:r>
              <a:rPr dirty="0">
                <a:solidFill>
                  <a:srgbClr val="000000"/>
                </a:solidFill>
              </a:rPr>
              <a:t>   </a:t>
            </a:r>
            <a:r>
              <a:rPr sz="3600" dirty="0">
                <a:solidFill>
                  <a:srgbClr val="000000"/>
                </a:solidFill>
              </a:rPr>
              <a:t>Regular training and awareness programs help </a:t>
            </a:r>
            <a:endParaRPr lang="en-GB" sz="3600" dirty="0">
              <a:solidFill>
                <a:srgbClr val="000000"/>
              </a:solidFill>
            </a:endParaRPr>
          </a:p>
          <a:p>
            <a:pPr lvl="2" defTabSz="457200">
              <a:lnSpc>
                <a:spcPct val="100000"/>
              </a:lnSpc>
              <a:spcBef>
                <a:spcPts val="1200"/>
              </a:spcBef>
              <a:defRPr sz="4400">
                <a:solidFill>
                  <a:schemeClr val="accent1">
                    <a:satOff val="-5995"/>
                    <a:lumOff val="-1100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3600" dirty="0">
                <a:solidFill>
                  <a:srgbClr val="000000"/>
                </a:solidFill>
              </a:rPr>
              <a:t>													</a:t>
            </a:r>
            <a:r>
              <a:rPr sz="3600" dirty="0">
                <a:solidFill>
                  <a:srgbClr val="000000"/>
                </a:solidFill>
              </a:rPr>
              <a:t>ensure that safeguarding remains a priority in all sports settings.  </a:t>
            </a:r>
          </a:p>
        </p:txBody>
      </p:sp>
      <p:sp>
        <p:nvSpPr>
          <p:cNvPr id="168" name="Lead by Example:   Coaches, officials, and senior athletes have the power to set a positive culture. Foster an environment of respect, fairness, and open communication."/>
          <p:cNvSpPr txBox="1"/>
          <p:nvPr/>
        </p:nvSpPr>
        <p:spPr>
          <a:xfrm>
            <a:off x="880229" y="10808255"/>
            <a:ext cx="20390197" cy="2195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2" defTabSz="457200">
              <a:lnSpc>
                <a:spcPct val="100000"/>
              </a:lnSpc>
              <a:spcBef>
                <a:spcPts val="1200"/>
              </a:spcBef>
              <a:defRPr sz="4400">
                <a:solidFill>
                  <a:schemeClr val="accent1">
                    <a:satOff val="-5995"/>
                    <a:lumOff val="-1100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u="sng" dirty="0">
                <a:latin typeface="Apple Chancery"/>
                <a:ea typeface="Apple Chancery"/>
                <a:cs typeface="Apple Chancery"/>
                <a:sym typeface="Apple Chancery"/>
              </a:rPr>
              <a:t>Lead by Example:</a:t>
            </a:r>
            <a:r>
              <a:rPr dirty="0">
                <a:solidFill>
                  <a:srgbClr val="000000"/>
                </a:solidFill>
              </a:rPr>
              <a:t>   </a:t>
            </a:r>
            <a:r>
              <a:rPr sz="3600" dirty="0">
                <a:solidFill>
                  <a:srgbClr val="000000"/>
                </a:solidFill>
              </a:rPr>
              <a:t>Coaches, officials, and senior athletes have the power to set a </a:t>
            </a:r>
            <a:endParaRPr lang="en-GB" sz="3600" dirty="0">
              <a:solidFill>
                <a:srgbClr val="000000"/>
              </a:solidFill>
            </a:endParaRPr>
          </a:p>
          <a:p>
            <a:pPr lvl="2" defTabSz="457200">
              <a:lnSpc>
                <a:spcPct val="100000"/>
              </a:lnSpc>
              <a:spcBef>
                <a:spcPts val="1200"/>
              </a:spcBef>
              <a:defRPr sz="4400">
                <a:solidFill>
                  <a:schemeClr val="accent1">
                    <a:satOff val="-5995"/>
                    <a:lumOff val="-1100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3600" dirty="0">
                <a:solidFill>
                  <a:srgbClr val="000000"/>
                </a:solidFill>
              </a:rPr>
              <a:t>													</a:t>
            </a:r>
            <a:r>
              <a:rPr sz="3600" dirty="0">
                <a:solidFill>
                  <a:srgbClr val="000000"/>
                </a:solidFill>
              </a:rPr>
              <a:t>positive culture. Foster an environment of respect, fairness, and open </a:t>
            </a:r>
            <a:endParaRPr lang="en-GB" sz="3600" dirty="0">
              <a:solidFill>
                <a:srgbClr val="000000"/>
              </a:solidFill>
            </a:endParaRPr>
          </a:p>
          <a:p>
            <a:pPr lvl="2" defTabSz="457200">
              <a:lnSpc>
                <a:spcPct val="100000"/>
              </a:lnSpc>
              <a:spcBef>
                <a:spcPts val="1200"/>
              </a:spcBef>
              <a:defRPr sz="4400">
                <a:solidFill>
                  <a:schemeClr val="accent1">
                    <a:satOff val="-5995"/>
                    <a:lumOff val="-1100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3600" dirty="0">
                <a:solidFill>
                  <a:srgbClr val="000000"/>
                </a:solidFill>
              </a:rPr>
              <a:t>													</a:t>
            </a:r>
            <a:r>
              <a:rPr sz="3600" dirty="0">
                <a:solidFill>
                  <a:srgbClr val="000000"/>
                </a:solidFill>
              </a:rPr>
              <a:t>communication.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1" animBg="1" advAuto="0"/>
      <p:bldP spid="165" grpId="2" animBg="1" advAuto="0"/>
      <p:bldP spid="166" grpId="3" animBg="1" advAuto="0"/>
      <p:bldP spid="167" grpId="4" animBg="1" advAuto="0"/>
      <p:bldP spid="168" grpId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Front view of a red Ducati motorcycle" descr="Front view of a red Ducati motorcycl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3955" r="38731"/>
          <a:stretch>
            <a:fillRect/>
          </a:stretch>
        </p:blipFill>
        <p:spPr>
          <a:xfrm>
            <a:off x="2808418" y="3168054"/>
            <a:ext cx="8712201" cy="10199138"/>
          </a:xfrm>
          <a:prstGeom prst="rect">
            <a:avLst/>
          </a:prstGeom>
        </p:spPr>
      </p:pic>
      <p:sp>
        <p:nvSpPr>
          <p:cNvPr id="171" name="A Collective Effort"/>
          <p:cNvSpPr txBox="1">
            <a:spLocks noGrp="1"/>
          </p:cNvSpPr>
          <p:nvPr>
            <p:ph type="title"/>
          </p:nvPr>
        </p:nvSpPr>
        <p:spPr>
          <a:xfrm>
            <a:off x="205762" y="163167"/>
            <a:ext cx="23050501" cy="34290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>
                    <a:satOff val="-5995"/>
                    <a:lumOff val="-1100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 Collective Effort</a:t>
            </a:r>
          </a:p>
        </p:txBody>
      </p:sp>
      <p:sp>
        <p:nvSpPr>
          <p:cNvPr id="172" name="Safeguarding is not the job of one person or one organization—it is a collective effort.…"/>
          <p:cNvSpPr txBox="1">
            <a:spLocks noGrp="1"/>
          </p:cNvSpPr>
          <p:nvPr>
            <p:ph type="body" sz="half" idx="1"/>
          </p:nvPr>
        </p:nvSpPr>
        <p:spPr>
          <a:xfrm>
            <a:off x="12631431" y="3549793"/>
            <a:ext cx="11049001" cy="8864601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1200"/>
              </a:spcBef>
              <a:buSzTx/>
              <a:buNone/>
              <a:defRPr sz="1200" b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 b="0"/>
          </a:p>
          <a:p>
            <a:pPr marL="0" indent="0" algn="ctr" defTabSz="457200">
              <a:spcBef>
                <a:spcPts val="1200"/>
              </a:spcBef>
              <a:buSzTx/>
              <a:buNone/>
              <a:defRPr sz="5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Safeguarding is not the job of one person or one organization—it is a collective effort. </a:t>
            </a:r>
          </a:p>
          <a:p>
            <a:pPr marL="0" indent="0" algn="ctr" defTabSz="457200">
              <a:spcBef>
                <a:spcPts val="1200"/>
              </a:spcBef>
              <a:buSzTx/>
              <a:buNone/>
              <a:defRPr sz="5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0" indent="0" algn="ctr" defTabSz="457200">
              <a:spcBef>
                <a:spcPts val="1200"/>
              </a:spcBef>
              <a:buSzTx/>
              <a:buNone/>
              <a:defRPr sz="5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By working together, we can create a culture where athletes of all ages, backgrounds, and abilities feel safe and valued.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6500"/>
          </a:spcBef>
          <a:spcAft>
            <a:spcPts val="0"/>
          </a:spcAft>
          <a:buClrTx/>
          <a:buSzTx/>
          <a:buFontTx/>
          <a:buNone/>
          <a:tabLst/>
          <a:defRPr kumimoji="0" sz="64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6500"/>
          </a:spcBef>
          <a:spcAft>
            <a:spcPts val="0"/>
          </a:spcAft>
          <a:buClrTx/>
          <a:buSzTx/>
          <a:buFontTx/>
          <a:buNone/>
          <a:tabLst/>
          <a:defRPr kumimoji="0" sz="64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633</Words>
  <Application>Microsoft Office PowerPoint</Application>
  <PresentationFormat>Custom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Apple Chancery</vt:lpstr>
      <vt:lpstr>Gill Sans Light</vt:lpstr>
      <vt:lpstr>Helvetica Neue</vt:lpstr>
      <vt:lpstr>Times Roman</vt:lpstr>
      <vt:lpstr>Showroom</vt:lpstr>
      <vt:lpstr>SafeGuarding &amp; the IWWF</vt:lpstr>
      <vt:lpstr>PowerPoint Presentation</vt:lpstr>
      <vt:lpstr>The Pillars of Safe Sport</vt:lpstr>
      <vt:lpstr>PowerPoint Presentation</vt:lpstr>
      <vt:lpstr> No matter how subtle or obvious the signs may be, they must never be ignored…</vt:lpstr>
      <vt:lpstr>PowerPoint Presentation</vt:lpstr>
      <vt:lpstr>PowerPoint Presentation</vt:lpstr>
      <vt:lpstr>What to Do       If you suspect safeguarding concerns, action must be taken. </vt:lpstr>
      <vt:lpstr>A Collective Effort</vt:lpstr>
      <vt:lpstr>Let’s commit to making sport a place where individuals are empowered, where their voices are heard, and where their well-being is protected. Because only in a safe environment can athletes truly thrive, perform at their best, and enjoy the lifelong benefits of sport.</vt:lpstr>
      <vt:lpstr>Iwwf.Sport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Gavin Kelly</cp:lastModifiedBy>
  <cp:revision>1</cp:revision>
  <dcterms:modified xsi:type="dcterms:W3CDTF">2025-04-11T07:53:07Z</dcterms:modified>
</cp:coreProperties>
</file>